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Action1.xml" ContentType="application/vnd.ms-office.inkAction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2.xml" ContentType="application/vnd.ms-office.inkAction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309" r:id="rId3"/>
    <p:sldId id="304" r:id="rId4"/>
    <p:sldId id="744" r:id="rId5"/>
    <p:sldId id="747" r:id="rId6"/>
    <p:sldId id="749" r:id="rId7"/>
    <p:sldId id="750" r:id="rId8"/>
    <p:sldId id="745" r:id="rId9"/>
    <p:sldId id="758" r:id="rId10"/>
    <p:sldId id="756" r:id="rId11"/>
    <p:sldId id="310" r:id="rId12"/>
    <p:sldId id="1048" r:id="rId13"/>
    <p:sldId id="1047" r:id="rId14"/>
    <p:sldId id="1055" r:id="rId15"/>
    <p:sldId id="698" r:id="rId16"/>
    <p:sldId id="757" r:id="rId1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05:25:30.95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82756">
    <iact:property name="dataType"/>
    <iact:actionData xml:id="d0">
      <inkml:trace xmlns:inkml="http://www.w3.org/2003/InkML" xml:id="stk0" contextRef="#ctx0" brushRef="#br0">17124 11073 1292 0,'0'0'28'2,"0"0"7"-2,-8-4 1 0,4-3 0 6,1 4-36-5,3 3 0-1,-4-7 0 0,4 7 0 11,0 0 26-9,0 0-2-2,0 0 0 0,0 0 0 14,0 0-9-14,0 0-3 0,4 0 0 0,-4 0 0 15,7 0 10-15,1 0 2 0,0 0 0 0,0 3 0 16,3 1 3-16,1-1 1 0,0 1 0 0,3-1 0 13,1 1-8-13,-1-1 0 0,5-3-1 1,-1 4 0 15,8-4 9-16,1-4 3 0,-1 4 0 1,4-3 0 15,4 3-31-16,0 0 0 0,0 0-8 0,4 0 8 16,0 0 0-15,-4 0 0-1,0-4 8 0,0 4-8 16,0-7 14-16,0 4-3 1,-4-1-1-1,4-3 0 5,0 4-10-3,0-4 8 10,0 4-8-11,0-4 8 4,0 0-8-2,-4 3 0-3,-3-3 0 0,-5 4 0 10,0 3 0-9,1-7 0-1,-5 4 0 0,-3 3 0 14,-5 0 0-14,1-7 0 0,0 3 0 0,-1 4 8 12,-7-7-8-11,4 7 0 4,-8 0 0-3,0 0 8 9,0 0-8-10,0 0 12-1,0 0-12 0,-8-3 12 6,-3 3-12-6,-1 0 12 10,0 0-12-9,1 3 12 13,-5-3-12-14,0 7 0 0,-3-14 0 0,0 14 0 5,-1-7 0-5,-7 0 0 11,0 4 0-8,-4 3 8 11,-1-7-8-14,1 3 0 0,0 4 0 3,0-7 0-2,-4 3 0-1,4 1 0 5,-4-4-9-2,4 3 9 9,-8 1 0-12,4-1 0 1,0 4 0 2,0-3 0 8,0 2 0-11,0 1 0 0,4 0 0 2,-1 0 0 11,1 0 0-13,4-3 0 0,4 3 0 1,-1-4 0 14,1 4 0-15,4-4 0 0,-1 8 0 0,1-11 0 15,3 10 0-15,1-10 0 0,-1 4-8 0,0 2 8 15,5-6 0-15,3 4 0 0,-4-4-8 0,5 7 8 17,7-7 0-17,0 0 0 1,0 0 0-1,0 0 0 14,-8 0 0-14,8 0 0 1,0 0 0-1,0 0 0 17,0 0 0-17,0 0 0 0,0 0 0 0,0 0 0 9,0 0 0-9,0 0 0 0,0 0-8 0,8-7 8 16,-8 7 0-16,7-4 0 0,-7 4 0 0,8 0 0 14,0 0 0-13,0-6 0-1,-1 2-8 0,1 4 8 15,0 0 0-15,-8 0 0 0,8 0 0 0,0 0 0 15,-8 0 0-15,7 0 0 0,1 0 0 0,0 0 0 14,-8 0 0-14,8 0 0 0,-1-7 0 0,-7 7 0 16,8 0 0-16,-8 0 0 0,8 0-8 0,-8 0 8 16,0 0-12-16,0 0 2 0,0 0 0 0,0 0 0 20,0 0-31-20,0 0-7 1,0 0 0-1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05:25:30.95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9771">
    <iact:property name="dataType"/>
    <iact:actionData xml:id="d0">
      <inkml:trace xmlns:inkml="http://www.w3.org/2003/InkML" xml:id="stk0" contextRef="#ctx0" brushRef="#br0">13470 8880 1342 0,'0'0'29'2,"0"0"7"-2,-3-7 0 0,3 7 3 0,-4-4-31 0,4 4-8 4,0 0 0-1,0 0 0 2,0 0 17-5,0 0 3 7,4-10 0-7,3 10 0 10,1-7-20-10,0 7 0 5,4-3 0-5,-5 3 0 11,5 3 0-11,0-6 0 4,3 3 0-4,-3 0 0 13,7-7 0-13,-3 3 0 4,0 4 0-4,-1-7 0 8,5 7 12-8,-1-3 0 5,8 3-1-5,-3-7 0 9,3 4-2-9,-4-1 0 20,4 4 0-18,-3 0 0-2,3-3 11 0,-4-1 1 0,5 4 1 0,3-3 0 8,-4 3-12-8,4-4-2 10,-4 1-8-10,1-1 12 5,-1 1-12-4,0-1 0 6,4 1 0-6,24-4 0 5,-13 4 0-5,-22 3 0 4,3-4 0-3,-3 4 0 7,3 0 0-8,0 0 0 3,1-3 9-3,-1 3-9 9,-3 0 0-10,3 3 0 5,-4 1 0-4,-3-4 0 9,3 3 0-9,-3-3 0 4,-1 4 0-4,-3-4 0 10,4 0 0-10,-5-4 0-1,1 4 0 0,-4-3 0 9,0 3 0-9,3 3 8 6,-3 1-8-5,4-1 0 5,-4 0 0-6,-5 1 0 9,-3-4 0-8,0 0 0 17,8 10-36-18,-8-10-13 1,0 0-3-1</inkml:trace>
    </iact:actionData>
  </iact:action>
  <iact:action type="add" startTime="11544">
    <iact:property name="dataType"/>
    <iact:actionData xml:id="d1">
      <inkml:trace xmlns:inkml="http://www.w3.org/2003/InkML" xml:id="stk1" contextRef="#ctx0" brushRef="#br0">15206 8980 880 0,'-8'-28'24'1,"4"22"8"-1,4-1-32 1,0-4 0 4,0 4 0-4,4 4 0 6,-4 3 36-7,0 0 0 9,0-7 1-9,8 0 0 4,-4 4-24-4,0-4-5 6,0 3 0-6,3 1-8 9,1-4 0-9,4 7 0 7,-1-7 0-7,1 7 0 9,4-4 0-9,-1 4 0 6,1-10 0-5,3 10 0 7,5-10 16-8,-5 10-3 5,4-7-1-4,1 7 0 10,3 0-2-11,4 0-1 3,0-4 0-3,0 4 0 14,4 0-9-12,0-7 0-2,0 4 9 0,8 3-9 9,4-10 8-8,0 6-8 5,-1-3 10-5,1 0-10 6,4 0 18-7,-9 0-2 10,1 4-1-9,0 0 0 4,-8-1-6-4,4 1-1 9,-8-4 0-9,0 7 0 3,-4-4 3-3,-3 1 0 9,-5-4 0-8,-3 7 0-2,-5 3-11 0,1 4 0 6,-8 0 0-6,-8 0-547 11</inkml:trace>
    </iact:actionData>
  </iact:action>
  <iact:action type="add" startTime="22893">
    <iact:property name="dataType"/>
    <iact:actionData xml:id="d2">
      <inkml:trace xmlns:inkml="http://www.w3.org/2003/InkML" xml:id="stk2" contextRef="#ctx0" brushRef="#br0">19428 9464 906 0,'0'0'25'2,"0"0"7"-2,0 0-32 0,-4-7 0 3,4-3 0-2,0 7 0 8,0-8 48-9,0 11 2 6,-4-7 1-6,4 4 0 8,4-8-15-8,-4 11-2 8,4 0-1-8,-4 0 0 8,3-6-1-8,-3 6 0 6,4-4 0-6,-4 4 0 12,12 0-1-12,-4 0-1 2,7 0 0-2,-3 0 0 13,7 0-10-13,1 0-1 3,3 0-1-3,-3 0 0 9,3 0-18-9,8 0 0 6,0 0 0-6,0 0-9 10,1 4 17-10,3 2 3 9,3-6 1-9,1 0 0 5,-4-10 6-4,4 10 2 8,0 0 0-8,0-10 0 3,4 3-20-3,-4 3 0 8,0 1 0-8,-4-1-9 4,0 1 9-4,0 3 11 9,-4-3-3-9,0-1 0 3,0 1-8-3,0 3 8 2,-7 0-8-1,-1 0 8 21,-4-4-34-21,-3 1-7-1,11 6-2-1,-11-3 0 0</inkml:trace>
    </iact:actionData>
  </iact:action>
  <iact:action type="add" startTime="26364">
    <iact:property name="dataType"/>
    <iact:actionData xml:id="d3">
      <inkml:trace xmlns:inkml="http://www.w3.org/2003/InkML" xml:id="stk3" contextRef="#ctx0" brushRef="#br0">20941 8890 761 0,'-4'-17'21'2,"0"13"6"-2,4 4-27 0,0 0 0 7,0 0 0-7,0 0 0 4,0 0 29-4,8-6 1 6,-4 2 0-6,8 4 0 7,-5-7-30-7,5 4 0 8,4 3 0-8,-1-7 0 8,5 7 0-8,3-4 0 6,4 4 0-6,0-7 0 10,1 4 0-10,3-4 0 5,4 7 0-5,0-3 0 12,4-4 0-12,0 3 9 3,0-3-1-3,-4 4 0 13,4-1-8-13,-1-3 10 2,5 4-10-1,-4-4 10 7,0-3-10-8,0 6 0 9,0 1 0-8,-4-1 0 4,-4 1 0-4,0-1 0 9,-4-2 9-9,1 2-9 3,-1 1 0-2,-8-1 0 8,1 4 0-9,-5 0 0 4,1 0-11-3,-4 0-3 7,7-7-1-8,-7 14 0-1</inkml:trace>
    </iact:actionData>
  </iact:action>
  <iact:action type="add" startTime="26740">
    <iact:property name="dataType"/>
    <iact:actionData xml:id="d4">
      <inkml:trace xmlns:inkml="http://www.w3.org/2003/InkML" xml:id="stk4" contextRef="#ctx0" brushRef="#br0">20863 9157 1000 0,'-4'-21'22'1,"4"21"5"-1,0 0 1 0,4-11 0 0,4 1-28 0,0 0 0 2,3 6 0-2,1-3 0 14,4 4 30-14,3-1 1 0,1 1 0 0,3-1 0 9,4 1-17-9,8-4-3 7,0 4-1-7,4-1 0 8,-4-3 4-8,4 0 1 8,4 0 0-8,4-3 0 7,-5 3 17-6,1 0 4 8,0 7 1-9,4-7 0 5,-1 4-29-5,1 3-8 11,-4-11 0-11,4 5 0 5,-5 2 8-5,1 4 0 12,-4-7 0-10,0 4 0-2,0 3-8 0,-8-7 0 7,0 3 0-7,0 4 0 10,-4-7-12-9,-3 7 2 7,-1-7 1-5,-3 4-388 5,-5 0-78-6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834E4-01D2-6142-BB99-62B48708F006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8E405-57AD-C34D-B756-291FA6331EC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8709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604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Sparql</a:t>
            </a:r>
            <a:r>
              <a:rPr lang="en-US" dirty="0"/>
              <a:t> – more than one answer – no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67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Sparql</a:t>
            </a:r>
            <a:r>
              <a:rPr lang="en-US" dirty="0"/>
              <a:t> – more than one answer – no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8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QA is not one big competition, be creative, be realistic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25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Write HIN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7A2E1-CED6-4CA3-9A99-F21F79791C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44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526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Are </a:t>
            </a:r>
            <a:r>
              <a:rPr lang="de-DE" dirty="0" err="1"/>
              <a:t>interpretable</a:t>
            </a:r>
            <a:r>
              <a:rPr lang="de-DE" dirty="0"/>
              <a:t>-</a:t>
            </a:r>
            <a:r>
              <a:rPr lang="de-DE" dirty="0" err="1"/>
              <a:t>by</a:t>
            </a:r>
            <a:r>
              <a:rPr lang="de-DE" dirty="0"/>
              <a:t>-design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38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each</a:t>
            </a:r>
            <a:r>
              <a:rPr lang="de-DE" dirty="0"/>
              <a:t> time </a:t>
            </a:r>
            <a:r>
              <a:rPr lang="de-DE" dirty="0" err="1"/>
              <a:t>stamp</a:t>
            </a:r>
            <a:r>
              <a:rPr lang="de-DE" dirty="0"/>
              <a:t> find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on. Take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852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each</a:t>
            </a:r>
            <a:r>
              <a:rPr lang="de-DE" dirty="0"/>
              <a:t> time </a:t>
            </a:r>
            <a:r>
              <a:rPr lang="de-DE" dirty="0" err="1"/>
              <a:t>stamp</a:t>
            </a:r>
            <a:r>
              <a:rPr lang="de-DE" dirty="0"/>
              <a:t> find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on. Take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word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020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616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709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744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77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AEF4-EC37-264F-862D-E0A0156AA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C0EBE-D985-3D4C-AB85-646592970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AEF4B-6569-5741-A3C3-F68CDC48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16D3B-8A02-5045-B18E-5235B335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B99A3-BD98-E14E-8533-A2F35681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5463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3341-57EE-8F42-9504-A1D0476EB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11046-BDE0-1845-9DCE-CCA556719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A9F9B-E0B8-E541-8E97-178DDCC4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F24FB-79C4-944A-986C-8CAF52A3C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00525-D286-A445-9D5E-7E333006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926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0BA999-7027-5D48-A6D5-791931F4E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EE39E-C82A-8E4A-8184-3928D50AE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9D669-2186-9344-A8EF-6DB365394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344C5-B744-4443-95BA-0FD33DC1F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0E74A-9CF1-D341-BA26-C62675FE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1017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65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17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13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06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09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11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04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4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F881-47E2-6848-B5F4-F990D19B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6FD60-9A59-9642-AB93-E9DD3BDDF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E5A77-2F2F-CD4E-9423-6CD1BAAAB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D5351-5186-6643-99D9-40E3CA42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F94B4-BA00-0B4D-8160-2C02C71E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9236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64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76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9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16D8-B7C1-E141-8A21-D3B9C113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E88DA-A9DE-2B42-B0E2-984E7A1DD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8838F-FA6D-F64B-9EEA-43D18F0F9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5827C-87C2-2546-9508-E9FC87B6B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80A0B-81E7-A54E-A4EF-754B78D86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98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6AE8-3D38-4648-9336-517D3A02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DBE18-817D-494F-9A97-6FF96B597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078FA-0D4C-164E-B6B3-52FD5671A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973B8-2951-F846-9B10-A33127D6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2ECD0-2779-414E-AF20-CADAC709A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0403F-957D-1942-A300-0F38D90D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501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F9AC-BE12-A94F-B97A-20FB8F5D1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20F5A-5C0B-F540-83EF-0F9C8BCAA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C21E4-4A24-A244-9AF0-7CEE64951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8473C-8FC9-E74F-AD37-71D27AD9E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19D741-C2E7-424D-8926-EED4A5261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4AC437-7520-364B-8054-4AD27DDE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A7AE7C-E298-0A41-8824-9B2BF2A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BDDDD7-B2DC-AF4F-A0A8-2A3B0DDB9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2810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81B1C-64B8-B345-BC01-C58236ADE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FB3E1-AF6C-2B41-8F63-E01A2D5F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11006-E49C-3B45-B83B-DCF3D7A3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12B92-73DC-D147-8D6F-BD3543A8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330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4F2E4-5D78-1843-943F-28ACDFA2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08A9B-3C39-FF45-B412-646E9207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1962B-4BE7-914F-BAE5-C79F483A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42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5267F-214A-DF42-9CC9-BADE4CDA8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68778-2EF9-1648-8854-69BF33C16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B9226-42FA-044D-9FE4-982963BCF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FC116-D2AF-4547-A067-7044F2C48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D0246-A5A2-1248-A7A6-96E6B693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DBD10-A95C-F84B-ABDB-F491E97B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670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33D0-C787-DD4A-8939-D40848EC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04B94-87F1-BA49-9184-464705B0B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74E39-133F-9043-94BC-2E8BCBBBE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8AB2C-6A60-D648-BB56-461AD852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3A445-62F7-7E43-8729-BB843F494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4456E-A87B-B44F-B8BC-3CFFFFE3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28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424698-5741-1849-AC4E-C4712F68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57806-2507-2046-B94F-57F036541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BD7C-0B23-7D4C-91DF-8E73203AA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DA21E-B610-3549-9116-73987819439A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E6A9F-D41E-9D4D-A2DC-0B3B92082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87DB8-8E64-E141-84EF-1A09EE08B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DAC33-52AB-4D47-A2A6-41A9741C2E4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266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Towards Query Logs for Privacy Studies: On Deriving Search Queries from Questions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9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3.png"/><Relationship Id="rId5" Type="http://schemas.microsoft.com/office/2011/relationships/inkAction" Target="../ink/inkAction1.xm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9.m4a"/><Relationship Id="rId7" Type="http://schemas.openxmlformats.org/officeDocument/2006/relationships/image" Target="../media/image12.emf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11.emf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9EDCBA-9372-7748-BF90-FE5EDDA0A4F5}"/>
              </a:ext>
            </a:extLst>
          </p:cNvPr>
          <p:cNvSpPr/>
          <p:nvPr/>
        </p:nvSpPr>
        <p:spPr>
          <a:xfrm>
            <a:off x="-139721" y="1962780"/>
            <a:ext cx="12477107" cy="1814200"/>
          </a:xfrm>
          <a:prstGeom prst="rect">
            <a:avLst/>
          </a:prstGeom>
          <a:solidFill>
            <a:srgbClr val="DEE7FB">
              <a:alpha val="70588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EDE7-CD3F-9D42-ACAA-5792EFDDA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700" y="1611449"/>
            <a:ext cx="10515600" cy="2852737"/>
          </a:xfrm>
        </p:spPr>
        <p:txBody>
          <a:bodyPr/>
          <a:lstStyle/>
          <a:p>
            <a:r>
              <a:rPr lang="en-GB" dirty="0"/>
              <a:t>Conversational QA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D31627E-34A7-48EB-8B88-912C47FDE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15"/>
    </mc:Choice>
    <mc:Fallback xmlns="">
      <p:transition spd="slow" advTm="9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07" y="202769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Some papers this SIGIR…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FF8FE8E-D0DC-804B-ABB2-78F51A8D52F7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0CACE6C-F313-B94E-9B5D-C945AC33D7B2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AD36EF3-7DB5-4441-AB2C-826E0428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3CB1A-B658-2F41-AA7F-561DF93FF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407" y="1458415"/>
            <a:ext cx="6083393" cy="14181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751067-30F2-294B-BBD7-84AE1F2D8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407" y="3118521"/>
            <a:ext cx="6083393" cy="110065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D03A0D-12C3-A147-93FB-533CB1D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7407" y="4506928"/>
            <a:ext cx="6333522" cy="127467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E554A2-0DB5-47BF-8E2E-D2C5C4074E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0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47"/>
    </mc:Choice>
    <mc:Fallback xmlns="">
      <p:transition spd="slow" advTm="21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0091"/>
            <a:ext cx="10058400" cy="895594"/>
          </a:xfrm>
        </p:spPr>
        <p:txBody>
          <a:bodyPr/>
          <a:lstStyle/>
          <a:p>
            <a:r>
              <a:rPr lang="en-US" cap="none" dirty="0">
                <a:latin typeface="Proxima Nova Rg" panose="02000506030000020004" pitchFamily="50" charset="0"/>
              </a:rPr>
              <a:t>Lessons learnt</a:t>
            </a:r>
            <a:endParaRPr lang="en-US" dirty="0">
              <a:latin typeface="Proxima Nova Rg" panose="02000506030000020004" pitchFamily="50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b="0" smtClean="0">
                <a:latin typeface="Proxima Nova Rg" panose="02000506030000020004" pitchFamily="50" charset="0"/>
              </a:rPr>
              <a:t>11</a:t>
            </a:fld>
            <a:endParaRPr lang="en-US" b="0">
              <a:latin typeface="Proxima Nova Rg" panose="02000506030000020004" pitchFamily="50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9185" y="1204345"/>
            <a:ext cx="11238560" cy="4744529"/>
          </a:xfrm>
        </p:spPr>
        <p:txBody>
          <a:bodyPr>
            <a:noAutofit/>
          </a:bodyPr>
          <a:lstStyle/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Contextual representations for text go a long way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Using sparse training data in open-domain QA is important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Understanding your dataset is important 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>
                <a:latin typeface="Proxima Nova Rg" panose="02000506030000020004" pitchFamily="50" charset="0"/>
              </a:rPr>
              <a:t>Aggregation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>
                <a:latin typeface="Proxima Nova Rg" panose="02000506030000020004" pitchFamily="50" charset="0"/>
              </a:rPr>
              <a:t>Multi-step reasoning</a:t>
            </a:r>
            <a:endParaRPr lang="en-US" sz="2400" dirty="0">
              <a:latin typeface="Proxima Nova Rg" panose="02000506030000020004" pitchFamily="50" charset="0"/>
            </a:endParaRP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Anecdotal success and failure cases extremely valuable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Training neural models is an art and science in itself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9A8875-AE28-409A-9064-F72B4A26E1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2"/>
    </mc:Choice>
    <mc:Fallback xmlns="">
      <p:transition spd="slow" advTm="8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0091"/>
            <a:ext cx="10058400" cy="895594"/>
          </a:xfrm>
        </p:spPr>
        <p:txBody>
          <a:bodyPr/>
          <a:lstStyle/>
          <a:p>
            <a:r>
              <a:rPr lang="en-US" cap="none" dirty="0">
                <a:latin typeface="Proxima Nova Rg" panose="02000506030000020004" pitchFamily="50" charset="0"/>
              </a:rPr>
              <a:t>How to get started</a:t>
            </a:r>
            <a:endParaRPr lang="en-US" dirty="0">
              <a:latin typeface="Proxima Nova Rg" panose="02000506030000020004" pitchFamily="50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b="0" smtClean="0">
                <a:latin typeface="Proxima Nova Rg" panose="02000506030000020004" pitchFamily="50" charset="0"/>
              </a:rPr>
              <a:t>12</a:t>
            </a:fld>
            <a:endParaRPr lang="en-US" b="0">
              <a:latin typeface="Proxima Nova Rg" panose="02000506030000020004" pitchFamily="50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9185" y="1204345"/>
            <a:ext cx="11238560" cy="4744529"/>
          </a:xfrm>
        </p:spPr>
        <p:txBody>
          <a:bodyPr>
            <a:noAutofit/>
          </a:bodyPr>
          <a:lstStyle/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Download your dataset of choice SQUAD, </a:t>
            </a:r>
            <a:r>
              <a:rPr lang="en-US" sz="2400" dirty="0" err="1">
                <a:latin typeface="Proxima Nova Rg" panose="02000506030000020004" pitchFamily="50" charset="0"/>
              </a:rPr>
              <a:t>MSMarco</a:t>
            </a:r>
            <a:r>
              <a:rPr lang="en-US" sz="2400" dirty="0">
                <a:latin typeface="Proxima Nova Rg" panose="02000506030000020004" pitchFamily="50" charset="0"/>
              </a:rPr>
              <a:t>, COQA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Implement simplest QA system that you can think of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Examine failure cases, </a:t>
            </a:r>
            <a:r>
              <a:rPr lang="en-US" sz="2400" dirty="0" err="1">
                <a:latin typeface="Proxima Nova Rg" panose="02000506030000020004" pitchFamily="50" charset="0"/>
              </a:rPr>
              <a:t>analyse</a:t>
            </a:r>
            <a:r>
              <a:rPr lang="en-US" sz="2400" dirty="0">
                <a:latin typeface="Proxima Nova Rg" panose="02000506030000020004" pitchFamily="50" charset="0"/>
              </a:rPr>
              <a:t> errors, get to know your datasets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Reimplement recent method of choice: Is it perfect? 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Time for your own research!	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 err="1">
                <a:latin typeface="Proxima Nova Rg" panose="02000506030000020004" pitchFamily="50" charset="0"/>
              </a:rPr>
              <a:t>Leaderboarding</a:t>
            </a:r>
            <a:r>
              <a:rPr lang="en-US" sz="2200" dirty="0">
                <a:latin typeface="Proxima Nova Rg" panose="02000506030000020004" pitchFamily="50" charset="0"/>
              </a:rPr>
              <a:t> is valuable but not always reflective of true improvements</a:t>
            </a:r>
            <a:endParaRPr lang="en-US" sz="2400" dirty="0">
              <a:latin typeface="Proxima Nova Rg" panose="02000506030000020004" pitchFamily="50" charset="0"/>
            </a:endParaRPr>
          </a:p>
          <a:p>
            <a:pPr marL="574675" indent="-574675">
              <a:lnSpc>
                <a:spcPct val="150000"/>
              </a:lnSpc>
            </a:pPr>
            <a:endParaRPr lang="en-US" sz="2000" dirty="0">
              <a:latin typeface="Proxima Nova Rg" panose="02000506030000020004" pitchFamily="50" charset="0"/>
            </a:endParaRP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4781177-50E2-49FB-BB58-80A0B602A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75"/>
    </mc:Choice>
    <mc:Fallback xmlns="">
      <p:transition spd="slow" advTm="8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95594"/>
          </a:xfrm>
        </p:spPr>
        <p:txBody>
          <a:bodyPr/>
          <a:lstStyle/>
          <a:p>
            <a:r>
              <a:rPr lang="en-US" cap="none" dirty="0">
                <a:latin typeface="Proxima Nova Rg" panose="02000506030000020004" pitchFamily="50" charset="0"/>
              </a:rPr>
              <a:t>Open problems</a:t>
            </a:r>
            <a:endParaRPr lang="en-US" dirty="0">
              <a:latin typeface="Proxima Nova Rg" panose="02000506030000020004" pitchFamily="50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b="0" smtClean="0">
                <a:latin typeface="Proxima Nova Rg" panose="02000506030000020004" pitchFamily="50" charset="0"/>
              </a:rPr>
              <a:t>13</a:t>
            </a:fld>
            <a:endParaRPr lang="en-US" b="0">
              <a:latin typeface="Proxima Nova Rg" panose="02000506030000020004" pitchFamily="50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82654" y="1447540"/>
            <a:ext cx="10615440" cy="4744529"/>
          </a:xfrm>
        </p:spPr>
        <p:txBody>
          <a:bodyPr>
            <a:normAutofit/>
          </a:bodyPr>
          <a:lstStyle/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Efficiency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>
                <a:latin typeface="Proxima Nova Rg" panose="02000506030000020004" pitchFamily="50" charset="0"/>
              </a:rPr>
              <a:t>Open-domain QA at scale – recent advances but lots to discover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Interpretability 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>
                <a:latin typeface="Proxima Nova Rg" panose="02000506030000020004" pitchFamily="50" charset="0"/>
              </a:rPr>
              <a:t>How can you go beyond feature attributions, selections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Interactivity</a:t>
            </a:r>
          </a:p>
          <a:p>
            <a:pPr marL="848995" lvl="1" indent="-574675">
              <a:lnSpc>
                <a:spcPct val="150000"/>
              </a:lnSpc>
            </a:pPr>
            <a:r>
              <a:rPr lang="en-US" sz="2200" dirty="0">
                <a:latin typeface="Proxima Nova Rg" panose="02000506030000020004" pitchFamily="50" charset="0"/>
              </a:rPr>
              <a:t>Multiple interaction paradigms – training and inference settings 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Robustness</a:t>
            </a:r>
          </a:p>
          <a:p>
            <a:pPr marL="574675" indent="-574675">
              <a:lnSpc>
                <a:spcPct val="150000"/>
              </a:lnSpc>
            </a:pPr>
            <a:endParaRPr lang="en-US" sz="2400" dirty="0">
              <a:latin typeface="Proxima Nova Rg" panose="02000506030000020004" pitchFamily="50" charset="0"/>
            </a:endParaRP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6DB26C9-24ED-4477-B2ED-98DC2B7B0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5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86"/>
    </mc:Choice>
    <mc:Fallback xmlns="">
      <p:transition spd="slow" advTm="85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95594"/>
          </a:xfrm>
        </p:spPr>
        <p:txBody>
          <a:bodyPr/>
          <a:lstStyle/>
          <a:p>
            <a:r>
              <a:rPr lang="en-US" cap="none">
                <a:latin typeface="Proxima Nova Rg" panose="02000506030000020004" pitchFamily="50" charset="0"/>
              </a:rPr>
              <a:t>Conclusions</a:t>
            </a:r>
            <a:endParaRPr lang="en-US">
              <a:latin typeface="Proxima Nova Rg" panose="02000506030000020004" pitchFamily="50" charset="0"/>
            </a:endParaRPr>
          </a:p>
        </p:txBody>
      </p:sp>
      <p:pic>
        <p:nvPicPr>
          <p:cNvPr id="1026" name="Picture 2" descr="Are we saying Thank You enough and can we measure that? – flex.bi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868" y="4150296"/>
            <a:ext cx="27813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b="0" smtClean="0">
                <a:latin typeface="Proxima Nova Rg" panose="02000506030000020004" pitchFamily="50" charset="0"/>
              </a:rPr>
              <a:t>14</a:t>
            </a:fld>
            <a:endParaRPr lang="en-US" b="0">
              <a:latin typeface="Proxima Nova Rg" panose="02000506030000020004" pitchFamily="50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82654" y="1447540"/>
            <a:ext cx="8358623" cy="4744529"/>
          </a:xfrm>
        </p:spPr>
        <p:txBody>
          <a:bodyPr>
            <a:normAutofit lnSpcReduction="10000"/>
          </a:bodyPr>
          <a:lstStyle/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QA over text …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Text corpora are noisy but have more information coverage and redundancy 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Efficiency and scalability in open-domain QA is a challenge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“Explainability” is important but often overlooked</a:t>
            </a:r>
          </a:p>
          <a:p>
            <a:pPr marL="574675" indent="-574675">
              <a:lnSpc>
                <a:spcPct val="150000"/>
              </a:lnSpc>
            </a:pPr>
            <a:r>
              <a:rPr lang="en-US" sz="2400" dirty="0">
                <a:latin typeface="Proxima Nova Rg" panose="02000506030000020004" pitchFamily="50" charset="0"/>
              </a:rPr>
              <a:t>Conversational Search is upcoming and has some crucial challenges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ED9BBD-5DB7-4C03-A63B-8389F5F67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07"/>
    </mc:Choice>
    <mc:Fallback xmlns="">
      <p:transition spd="slow" advTm="48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B1A7-419D-DC47-A314-CB3A583C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07D87-4472-7C41-84E0-B87EB823E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99309-58DA-CD4B-825B-9E6316A3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15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840DC2-2BB5-4F7F-ACB5-AE8D5B85D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1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2"/>
    </mc:Choice>
    <mc:Fallback xmlns="">
      <p:transition spd="slow" advTm="3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57388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Conversational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066" y="1472441"/>
            <a:ext cx="9500617" cy="4394489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Questions and answers in free-form text</a:t>
            </a:r>
          </a:p>
          <a:p>
            <a:pPr lvl="1"/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Different forms, different challenges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Chit Chat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Multi-turn QA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Clarifications</a:t>
            </a:r>
          </a:p>
          <a:p>
            <a:pPr lvl="1"/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Different from MRC: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Isolated vs contextual</a:t>
            </a:r>
          </a:p>
          <a:p>
            <a:pPr lvl="2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Question lengths: shorter for conversational QA datasets (contextual)</a:t>
            </a:r>
          </a:p>
          <a:p>
            <a:pPr marL="0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914400" lvl="2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2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457200" lvl="1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37DF0-1627-0C43-9AB6-5C41FC0C07B0}"/>
              </a:ext>
            </a:extLst>
          </p:cNvPr>
          <p:cNvSpPr txBox="1"/>
          <p:nvPr/>
        </p:nvSpPr>
        <p:spPr>
          <a:xfrm>
            <a:off x="10465794" y="206482"/>
            <a:ext cx="1364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[Reddy et al. ‘18]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66066B-D7BA-5F40-AECB-5E373C4B30AD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428D482-F633-5647-AB6D-48408C318D28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393E730-0E43-894D-8D82-376BDC8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2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EC504C-F7D1-49C3-A165-41B3523C1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9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02"/>
    </mc:Choice>
    <mc:Fallback xmlns="">
      <p:transition spd="slow" advTm="66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57388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Conversational Question Answering (</a:t>
            </a:r>
            <a:r>
              <a:rPr lang="en-GB" sz="4000" cap="none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CoQA</a:t>
            </a:r>
            <a:r>
              <a:rPr lang="en-GB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66" y="1630623"/>
            <a:ext cx="9500617" cy="4394489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Multi-turn conversation, each turn is a question and an answer</a:t>
            </a: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Questions and answers in free-form text</a:t>
            </a: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Conversation is grounded in Passage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Concrete eval unlike chit-chat</a:t>
            </a:r>
          </a:p>
          <a:p>
            <a:pPr lvl="1"/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127,000 questions and answers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8K conversations (avg. 15 turns)</a:t>
            </a:r>
          </a:p>
          <a:p>
            <a:pPr lvl="1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7 diverse domains</a:t>
            </a:r>
          </a:p>
          <a:p>
            <a:pPr lvl="2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Children stories, literature, exams, </a:t>
            </a:r>
            <a:r>
              <a:rPr lang="en-GB" dirty="0" err="1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cnn</a:t>
            </a:r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news, Wikipedia</a:t>
            </a:r>
          </a:p>
          <a:p>
            <a:pPr lvl="2"/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Hidden domains : reddit, science</a:t>
            </a:r>
          </a:p>
          <a:p>
            <a:pPr lvl="2"/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914400" lvl="2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2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457200" lvl="1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37DF0-1627-0C43-9AB6-5C41FC0C07B0}"/>
              </a:ext>
            </a:extLst>
          </p:cNvPr>
          <p:cNvSpPr txBox="1"/>
          <p:nvPr/>
        </p:nvSpPr>
        <p:spPr>
          <a:xfrm>
            <a:off x="10465794" y="206482"/>
            <a:ext cx="1364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[Reddy et al. ‘18]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66066B-D7BA-5F40-AECB-5E373C4B30AD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428D482-F633-5647-AB6D-48408C318D28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393E730-0E43-894D-8D82-376BDC8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93B924-5FD1-5748-A958-102F8B4A0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702" y="321246"/>
            <a:ext cx="1116983" cy="79784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80D705-DB00-40BF-9397-4FED341742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1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01"/>
    </mc:Choice>
    <mc:Fallback xmlns="">
      <p:transition spd="slow" advTm="10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72" y="220091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cap="none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CoQA</a:t>
            </a:r>
            <a:r>
              <a:rPr lang="en-GB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37DF0-1627-0C43-9AB6-5C41FC0C07B0}"/>
              </a:ext>
            </a:extLst>
          </p:cNvPr>
          <p:cNvSpPr txBox="1"/>
          <p:nvPr/>
        </p:nvSpPr>
        <p:spPr>
          <a:xfrm>
            <a:off x="10493950" y="205975"/>
            <a:ext cx="145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Reddy ‘18]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E992CFC-B435-D44D-B8B7-7C45DEB786DF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D1B1EB1-62C8-6D46-A048-47BDBED36A3E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5BEA6210-C720-4F44-BC6B-6725306B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F0B82A-2293-6348-A445-3627CD58023A}"/>
              </a:ext>
            </a:extLst>
          </p:cNvPr>
          <p:cNvSpPr txBox="1"/>
          <p:nvPr/>
        </p:nvSpPr>
        <p:spPr>
          <a:xfrm>
            <a:off x="778296" y="1029220"/>
            <a:ext cx="10774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GB" dirty="0">
              <a:latin typeface="Proxima Nova" panose="02000506030000020004" pitchFamily="2" charset="0"/>
            </a:endParaRPr>
          </a:p>
          <a:p>
            <a:pPr algn="just"/>
            <a:r>
              <a:rPr lang="en-GB" dirty="0">
                <a:latin typeface="Proxima Nova" panose="02000506030000020004" pitchFamily="2" charset="0"/>
              </a:rPr>
              <a:t>The Virginia governor’s race, billed as the marquee battle of an otherwise anticlimactic 2013 election cycle, is shaping up to be a foregone conclusion. Democrat Terry McAuliffe, the </a:t>
            </a:r>
            <a:r>
              <a:rPr lang="en-GB" dirty="0" err="1">
                <a:latin typeface="Proxima Nova" panose="02000506030000020004" pitchFamily="2" charset="0"/>
              </a:rPr>
              <a:t>longtime</a:t>
            </a:r>
            <a:r>
              <a:rPr lang="en-GB" dirty="0">
                <a:latin typeface="Proxima Nova" panose="02000506030000020004" pitchFamily="2" charset="0"/>
              </a:rPr>
              <a:t> political fixer and moneyman, hasn’t trailed in a poll since May. Barring a political miracle, Republican Ken Cuccinelli will be delivering a concession speech on Tuesday evening in Richmond. In recent ... </a:t>
            </a:r>
          </a:p>
          <a:p>
            <a:pPr algn="just"/>
            <a:endParaRPr lang="en-DE" dirty="0">
              <a:latin typeface="Proxima Nova" panose="0200050603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B6F9DB-9F3F-D24C-A3FA-ABC3B9552A0E}"/>
              </a:ext>
            </a:extLst>
          </p:cNvPr>
          <p:cNvSpPr/>
          <p:nvPr/>
        </p:nvSpPr>
        <p:spPr>
          <a:xfrm>
            <a:off x="778296" y="2787353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Proxima Nova" panose="02000506030000020004" pitchFamily="2" charset="0"/>
              </a:rPr>
              <a:t>Q</a:t>
            </a:r>
            <a:r>
              <a:rPr lang="en-GB" sz="800" dirty="0">
                <a:latin typeface="Proxima Nova" panose="02000506030000020004" pitchFamily="2" charset="0"/>
              </a:rPr>
              <a:t>1</a:t>
            </a:r>
            <a:r>
              <a:rPr lang="en-GB" dirty="0">
                <a:latin typeface="Proxima Nova" panose="02000506030000020004" pitchFamily="2" charset="0"/>
              </a:rPr>
              <a:t>: What are the candidates </a:t>
            </a:r>
            <a:r>
              <a:rPr lang="en-GB" dirty="0">
                <a:solidFill>
                  <a:srgbClr val="0000FF"/>
                </a:solidFill>
                <a:latin typeface="Proxima Nova" panose="02000506030000020004" pitchFamily="2" charset="0"/>
              </a:rPr>
              <a:t>running </a:t>
            </a:r>
            <a:r>
              <a:rPr lang="en-GB" dirty="0">
                <a:latin typeface="Proxima Nova" panose="02000506030000020004" pitchFamily="2" charset="0"/>
              </a:rPr>
              <a:t>for? </a:t>
            </a:r>
          </a:p>
          <a:p>
            <a:endParaRPr lang="en-GB" dirty="0">
              <a:latin typeface="Proxima Nova" panose="02000506030000020004" pitchFamily="2" charset="0"/>
            </a:endParaRPr>
          </a:p>
          <a:p>
            <a:r>
              <a:rPr lang="en-GB" dirty="0">
                <a:latin typeface="Proxima Nova" panose="02000506030000020004" pitchFamily="2" charset="0"/>
              </a:rPr>
              <a:t>Q</a:t>
            </a:r>
            <a:r>
              <a:rPr lang="en-GB" sz="800" dirty="0">
                <a:latin typeface="Proxima Nova" panose="02000506030000020004" pitchFamily="2" charset="0"/>
              </a:rPr>
              <a:t>2</a:t>
            </a:r>
            <a:r>
              <a:rPr lang="en-GB" dirty="0">
                <a:latin typeface="Proxima Nova" panose="02000506030000020004" pitchFamily="2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Proxima Nova" panose="02000506030000020004" pitchFamily="2" charset="0"/>
              </a:rPr>
              <a:t>Where</a:t>
            </a:r>
            <a:r>
              <a:rPr lang="en-GB" dirty="0">
                <a:latin typeface="Proxima Nova" panose="02000506030000020004" pitchFamily="2" charset="0"/>
              </a:rPr>
              <a:t>?</a:t>
            </a:r>
            <a:br>
              <a:rPr lang="en-GB" dirty="0">
                <a:latin typeface="Proxima Nova" panose="02000506030000020004" pitchFamily="2" charset="0"/>
              </a:rPr>
            </a:br>
            <a:endParaRPr lang="en-GB" dirty="0">
              <a:latin typeface="Proxima Nova" panose="02000506030000020004" pitchFamily="2" charset="0"/>
            </a:endParaRPr>
          </a:p>
          <a:p>
            <a:r>
              <a:rPr lang="en-GB" dirty="0">
                <a:latin typeface="Proxima Nova" panose="02000506030000020004" pitchFamily="2" charset="0"/>
              </a:rPr>
              <a:t>Q</a:t>
            </a:r>
            <a:r>
              <a:rPr lang="en-GB" sz="800" dirty="0">
                <a:latin typeface="Proxima Nova" panose="02000506030000020004" pitchFamily="2" charset="0"/>
              </a:rPr>
              <a:t>3</a:t>
            </a:r>
            <a:r>
              <a:rPr lang="en-GB" dirty="0">
                <a:latin typeface="Proxima Nova" panose="02000506030000020004" pitchFamily="2" charset="0"/>
              </a:rPr>
              <a:t>: Who is the democratic candidate? </a:t>
            </a:r>
          </a:p>
          <a:p>
            <a:endParaRPr lang="en-GB" dirty="0">
              <a:latin typeface="Proxima Nova" panose="02000506030000020004" pitchFamily="2" charset="0"/>
            </a:endParaRPr>
          </a:p>
          <a:p>
            <a:r>
              <a:rPr lang="en-GB" dirty="0">
                <a:latin typeface="Proxima Nova" panose="02000506030000020004" pitchFamily="2" charset="0"/>
              </a:rPr>
              <a:t>Q</a:t>
            </a:r>
            <a:r>
              <a:rPr lang="en-GB" sz="800" dirty="0">
                <a:latin typeface="Proxima Nova" panose="02000506030000020004" pitchFamily="2" charset="0"/>
              </a:rPr>
              <a:t>4</a:t>
            </a:r>
            <a:r>
              <a:rPr lang="en-GB" dirty="0">
                <a:latin typeface="Proxima Nova" panose="02000506030000020004" pitchFamily="2" charset="0"/>
              </a:rPr>
              <a:t>: Who is </a:t>
            </a:r>
            <a:r>
              <a:rPr lang="en-GB" dirty="0">
                <a:solidFill>
                  <a:srgbClr val="006300"/>
                </a:solidFill>
                <a:latin typeface="Proxima Nova" panose="02000506030000020004" pitchFamily="2" charset="0"/>
              </a:rPr>
              <a:t>his </a:t>
            </a:r>
            <a:r>
              <a:rPr lang="en-GB" dirty="0">
                <a:latin typeface="Proxima Nova" panose="02000506030000020004" pitchFamily="2" charset="0"/>
              </a:rPr>
              <a:t>opponent? </a:t>
            </a:r>
            <a:br>
              <a:rPr lang="en-GB" dirty="0">
                <a:solidFill>
                  <a:srgbClr val="FF0000"/>
                </a:solidFill>
                <a:latin typeface="Proxima Nova" panose="02000506030000020004" pitchFamily="2" charset="0"/>
              </a:rPr>
            </a:br>
            <a:r>
              <a:rPr lang="en-GB" dirty="0">
                <a:latin typeface="Proxima Nova" panose="02000506030000020004" pitchFamily="2" charset="0"/>
              </a:rPr>
              <a:t> </a:t>
            </a:r>
          </a:p>
          <a:p>
            <a:r>
              <a:rPr lang="en-GB" dirty="0">
                <a:latin typeface="Proxima Nova" panose="02000506030000020004" pitchFamily="2" charset="0"/>
              </a:rPr>
              <a:t>Q</a:t>
            </a:r>
            <a:r>
              <a:rPr lang="en-GB" sz="800" dirty="0">
                <a:latin typeface="Proxima Nova" panose="02000506030000020004" pitchFamily="2" charset="0"/>
              </a:rPr>
              <a:t>5</a:t>
            </a:r>
            <a:r>
              <a:rPr lang="en-GB" dirty="0">
                <a:latin typeface="Proxima Nova" panose="02000506030000020004" pitchFamily="2" charset="0"/>
              </a:rPr>
              <a:t>: What party does </a:t>
            </a:r>
            <a:r>
              <a:rPr lang="en-GB" dirty="0">
                <a:solidFill>
                  <a:srgbClr val="FF0000"/>
                </a:solidFill>
                <a:latin typeface="Proxima Nova" panose="02000506030000020004" pitchFamily="2" charset="0"/>
              </a:rPr>
              <a:t>he </a:t>
            </a:r>
            <a:r>
              <a:rPr lang="en-GB" dirty="0">
                <a:latin typeface="Proxima Nova" panose="02000506030000020004" pitchFamily="2" charset="0"/>
              </a:rPr>
              <a:t>belong to? </a:t>
            </a:r>
          </a:p>
          <a:p>
            <a:endParaRPr lang="en-GB" dirty="0">
              <a:latin typeface="Proxima Nova" panose="02000506030000020004" pitchFamily="2" charset="0"/>
            </a:endParaRPr>
          </a:p>
          <a:p>
            <a:r>
              <a:rPr lang="en-GB" dirty="0">
                <a:latin typeface="Proxima Nova" panose="02000506030000020004" pitchFamily="2" charset="0"/>
              </a:rPr>
              <a:t>Q</a:t>
            </a:r>
            <a:r>
              <a:rPr lang="en-GB" sz="800" dirty="0">
                <a:latin typeface="Proxima Nova" panose="02000506030000020004" pitchFamily="2" charset="0"/>
              </a:rPr>
              <a:t>6</a:t>
            </a:r>
            <a:r>
              <a:rPr lang="en-GB" dirty="0">
                <a:latin typeface="Proxima Nova" panose="02000506030000020004" pitchFamily="2" charset="0"/>
              </a:rPr>
              <a:t>: Which of </a:t>
            </a:r>
            <a:r>
              <a:rPr lang="en-GB" dirty="0">
                <a:solidFill>
                  <a:srgbClr val="FF7F00"/>
                </a:solidFill>
                <a:latin typeface="Proxima Nova" panose="02000506030000020004" pitchFamily="2" charset="0"/>
              </a:rPr>
              <a:t>them </a:t>
            </a:r>
            <a:r>
              <a:rPr lang="en-GB" dirty="0">
                <a:latin typeface="Proxima Nova" panose="02000506030000020004" pitchFamily="2" charset="0"/>
              </a:rPr>
              <a:t>is winning?</a:t>
            </a:r>
            <a:br>
              <a:rPr lang="en-GB" dirty="0">
                <a:latin typeface="Proxima Nova" panose="02000506030000020004" pitchFamily="2" charset="0"/>
              </a:rPr>
            </a:br>
            <a:endParaRPr lang="en-GB" dirty="0">
              <a:latin typeface="Proxima Nova" panose="0200050603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7A5BA7-90C7-394B-A615-8983264A2870}"/>
              </a:ext>
            </a:extLst>
          </p:cNvPr>
          <p:cNvSpPr/>
          <p:nvPr/>
        </p:nvSpPr>
        <p:spPr>
          <a:xfrm>
            <a:off x="5777970" y="272255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NimbusRomNo9L"/>
              </a:rPr>
              <a:t>A</a:t>
            </a:r>
            <a:r>
              <a:rPr lang="en-GB" sz="800" dirty="0">
                <a:latin typeface="CMR6"/>
              </a:rPr>
              <a:t>1</a:t>
            </a:r>
            <a:r>
              <a:rPr lang="en-GB" dirty="0">
                <a:latin typeface="NimbusRomNo9L"/>
              </a:rPr>
              <a:t>: Governor,  R</a:t>
            </a:r>
            <a:r>
              <a:rPr lang="en-GB" sz="800" dirty="0">
                <a:latin typeface="CMR6"/>
              </a:rPr>
              <a:t>1</a:t>
            </a:r>
            <a:r>
              <a:rPr lang="en-GB" dirty="0">
                <a:latin typeface="NimbusRomNo9L"/>
              </a:rPr>
              <a:t>: The Virginia </a:t>
            </a:r>
            <a:r>
              <a:rPr lang="en-GB" dirty="0">
                <a:latin typeface="Proxima Nova" panose="02000506030000020004" pitchFamily="2" charset="0"/>
              </a:rPr>
              <a:t>governor’s</a:t>
            </a:r>
            <a:r>
              <a:rPr lang="en-GB" dirty="0">
                <a:latin typeface="NimbusRomNo9L"/>
              </a:rPr>
              <a:t> race </a:t>
            </a:r>
          </a:p>
          <a:p>
            <a:endParaRPr lang="en-GB" dirty="0"/>
          </a:p>
          <a:p>
            <a:r>
              <a:rPr lang="en-GB" dirty="0">
                <a:latin typeface="NimbusRomNo9L"/>
              </a:rPr>
              <a:t>A</a:t>
            </a:r>
            <a:r>
              <a:rPr lang="en-GB" sz="800" dirty="0">
                <a:latin typeface="CMR6"/>
              </a:rPr>
              <a:t>2</a:t>
            </a:r>
            <a:r>
              <a:rPr lang="en-GB" dirty="0">
                <a:latin typeface="NimbusRomNo9L"/>
              </a:rPr>
              <a:t>: Virginia, R</a:t>
            </a:r>
            <a:r>
              <a:rPr lang="en-GB" sz="800" dirty="0">
                <a:latin typeface="CMR6"/>
              </a:rPr>
              <a:t>2</a:t>
            </a:r>
            <a:r>
              <a:rPr lang="en-GB" dirty="0">
                <a:latin typeface="NimbusRomNo9L"/>
              </a:rPr>
              <a:t>: The Virginia governor’s race </a:t>
            </a:r>
            <a:endParaRPr lang="en-GB" dirty="0"/>
          </a:p>
          <a:p>
            <a:endParaRPr lang="en-GB" dirty="0">
              <a:latin typeface="NimbusRomNo9L"/>
            </a:endParaRPr>
          </a:p>
          <a:p>
            <a:r>
              <a:rPr lang="en-GB" dirty="0">
                <a:solidFill>
                  <a:srgbClr val="FF7F00"/>
                </a:solidFill>
                <a:latin typeface="NimbusRomNo9L"/>
              </a:rPr>
              <a:t>A</a:t>
            </a:r>
            <a:r>
              <a:rPr lang="en-GB" sz="800" dirty="0">
                <a:solidFill>
                  <a:srgbClr val="FF7F00"/>
                </a:solidFill>
                <a:latin typeface="CMR6"/>
              </a:rPr>
              <a:t>3</a:t>
            </a:r>
            <a:r>
              <a:rPr lang="en-GB" dirty="0">
                <a:latin typeface="NimbusRomNo9L"/>
              </a:rPr>
              <a:t>: </a:t>
            </a:r>
            <a:r>
              <a:rPr lang="en-GB" dirty="0">
                <a:solidFill>
                  <a:srgbClr val="006300"/>
                </a:solidFill>
                <a:latin typeface="NimbusRomNo9L"/>
              </a:rPr>
              <a:t>Terry McAuliffe,  </a:t>
            </a:r>
            <a:r>
              <a:rPr lang="en-GB" dirty="0">
                <a:latin typeface="NimbusRomNo9L"/>
              </a:rPr>
              <a:t>R</a:t>
            </a:r>
            <a:r>
              <a:rPr lang="en-GB" sz="800" dirty="0">
                <a:latin typeface="CMR6"/>
              </a:rPr>
              <a:t>3</a:t>
            </a:r>
            <a:r>
              <a:rPr lang="en-GB" dirty="0">
                <a:latin typeface="NimbusRomNo9L"/>
              </a:rPr>
              <a:t>: Democrat Terry McAuliffe </a:t>
            </a:r>
          </a:p>
          <a:p>
            <a:endParaRPr lang="en-GB" dirty="0">
              <a:latin typeface="NimbusRomNo9L"/>
            </a:endParaRPr>
          </a:p>
          <a:p>
            <a:r>
              <a:rPr lang="en-GB" dirty="0">
                <a:solidFill>
                  <a:srgbClr val="FF7F00"/>
                </a:solidFill>
                <a:latin typeface="NimbusRomNo9L"/>
              </a:rPr>
              <a:t>A</a:t>
            </a:r>
            <a:r>
              <a:rPr lang="en-GB" sz="800" dirty="0">
                <a:solidFill>
                  <a:srgbClr val="FF7F00"/>
                </a:solidFill>
                <a:latin typeface="CMR6"/>
              </a:rPr>
              <a:t>4</a:t>
            </a:r>
            <a:r>
              <a:rPr lang="en-GB" dirty="0">
                <a:latin typeface="NimbusRomNo9L"/>
              </a:rPr>
              <a:t>: </a:t>
            </a:r>
            <a:r>
              <a:rPr lang="en-GB" dirty="0">
                <a:solidFill>
                  <a:srgbClr val="FF0000"/>
                </a:solidFill>
                <a:latin typeface="NimbusRomNo9L"/>
              </a:rPr>
              <a:t>Ken Cuccinelli , </a:t>
            </a:r>
            <a:r>
              <a:rPr lang="en-GB" dirty="0">
                <a:latin typeface="NimbusRomNo9L"/>
              </a:rPr>
              <a:t>R</a:t>
            </a:r>
            <a:r>
              <a:rPr lang="en-GB" sz="800" dirty="0">
                <a:latin typeface="CMR6"/>
              </a:rPr>
              <a:t>4 </a:t>
            </a:r>
            <a:r>
              <a:rPr lang="en-GB" dirty="0">
                <a:latin typeface="NimbusRomNo9L"/>
              </a:rPr>
              <a:t>Republican Ken Cuccinelli </a:t>
            </a:r>
            <a:endParaRPr lang="en-GB" dirty="0"/>
          </a:p>
          <a:p>
            <a:endParaRPr lang="en-GB" dirty="0">
              <a:latin typeface="NimbusRomNo9L"/>
            </a:endParaRPr>
          </a:p>
          <a:p>
            <a:r>
              <a:rPr lang="en-GB" dirty="0">
                <a:latin typeface="NimbusRomNo9L"/>
              </a:rPr>
              <a:t>A</a:t>
            </a:r>
            <a:r>
              <a:rPr lang="en-GB" sz="800" dirty="0">
                <a:latin typeface="CMR6"/>
              </a:rPr>
              <a:t>5</a:t>
            </a:r>
            <a:r>
              <a:rPr lang="en-GB" dirty="0">
                <a:latin typeface="NimbusRomNo9L"/>
              </a:rPr>
              <a:t>: Republican, R</a:t>
            </a:r>
            <a:r>
              <a:rPr lang="en-GB" sz="800" dirty="0">
                <a:latin typeface="CMR6"/>
              </a:rPr>
              <a:t>5</a:t>
            </a:r>
            <a:r>
              <a:rPr lang="en-GB" dirty="0">
                <a:latin typeface="NimbusRomNo9L"/>
              </a:rPr>
              <a:t>: Republican Ken Cuccinelli </a:t>
            </a:r>
            <a:endParaRPr lang="en-GB" dirty="0"/>
          </a:p>
          <a:p>
            <a:endParaRPr lang="en-GB" dirty="0">
              <a:latin typeface="NimbusRomNo9L"/>
            </a:endParaRPr>
          </a:p>
          <a:p>
            <a:r>
              <a:rPr lang="en-GB" dirty="0">
                <a:latin typeface="NimbusRomNo9L"/>
              </a:rPr>
              <a:t>A</a:t>
            </a:r>
            <a:r>
              <a:rPr lang="en-GB" sz="800" dirty="0">
                <a:latin typeface="CMR6"/>
              </a:rPr>
              <a:t>6</a:t>
            </a:r>
            <a:r>
              <a:rPr lang="en-GB" dirty="0">
                <a:latin typeface="NimbusRomNo9L"/>
              </a:rPr>
              <a:t>: Terry McAuliffe, R</a:t>
            </a:r>
            <a:r>
              <a:rPr lang="en-GB" sz="800" dirty="0">
                <a:latin typeface="CMR6"/>
              </a:rPr>
              <a:t>6</a:t>
            </a:r>
            <a:r>
              <a:rPr lang="en-GB" dirty="0">
                <a:latin typeface="NimbusRomNo9L"/>
              </a:rPr>
              <a:t>: Democrat Terry McAuliffe, the </a:t>
            </a:r>
            <a:r>
              <a:rPr lang="en-GB" dirty="0" err="1">
                <a:latin typeface="NimbusRomNo9L"/>
              </a:rPr>
              <a:t>longtime</a:t>
            </a:r>
            <a:r>
              <a:rPr lang="en-GB" dirty="0">
                <a:latin typeface="NimbusRomNo9L"/>
              </a:rPr>
              <a:t> political fixer and moneyman, hasn’t trailed in a poll since May </a:t>
            </a:r>
            <a:endParaRPr lang="en-GB" dirty="0"/>
          </a:p>
          <a:p>
            <a:endParaRPr lang="en-GB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49B280-1BFF-4EEB-8C43-B1C0AF7CC9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371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74"/>
    </mc:Choice>
    <mc:Fallback xmlns="">
      <p:transition spd="slow" advTm="87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57388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Seq2Seq Abstractive Response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37DF0-1627-0C43-9AB6-5C41FC0C07B0}"/>
              </a:ext>
            </a:extLst>
          </p:cNvPr>
          <p:cNvSpPr txBox="1"/>
          <p:nvPr/>
        </p:nvSpPr>
        <p:spPr>
          <a:xfrm>
            <a:off x="10465794" y="206482"/>
            <a:ext cx="1364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[Reddy et al. ‘18]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66066B-D7BA-5F40-AECB-5E373C4B30AD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428D482-F633-5647-AB6D-48408C318D28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393E730-0E43-894D-8D82-376BDC8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5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5CB9DD-223B-FD49-965A-0B4336834FBF}"/>
              </a:ext>
            </a:extLst>
          </p:cNvPr>
          <p:cNvSpPr/>
          <p:nvPr/>
        </p:nvSpPr>
        <p:spPr>
          <a:xfrm>
            <a:off x="1079325" y="4195226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168CF6-B3DC-9B49-A86B-BEB696CD9217}"/>
              </a:ext>
            </a:extLst>
          </p:cNvPr>
          <p:cNvSpPr/>
          <p:nvPr/>
        </p:nvSpPr>
        <p:spPr>
          <a:xfrm>
            <a:off x="1368658" y="4195226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AD2D98-C224-264A-B76F-49F94CF6F90D}"/>
              </a:ext>
            </a:extLst>
          </p:cNvPr>
          <p:cNvSpPr/>
          <p:nvPr/>
        </p:nvSpPr>
        <p:spPr>
          <a:xfrm>
            <a:off x="1675721" y="4201262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86B86-617A-7842-ADEC-87332642B0FF}"/>
              </a:ext>
            </a:extLst>
          </p:cNvPr>
          <p:cNvSpPr/>
          <p:nvPr/>
        </p:nvSpPr>
        <p:spPr>
          <a:xfrm>
            <a:off x="1982030" y="4208807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C9EE05-9F83-D246-94B7-515EFDE727B7}"/>
              </a:ext>
            </a:extLst>
          </p:cNvPr>
          <p:cNvSpPr/>
          <p:nvPr/>
        </p:nvSpPr>
        <p:spPr>
          <a:xfrm>
            <a:off x="2966550" y="4209184"/>
            <a:ext cx="153909" cy="49794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330D19-7B41-6F4F-8F8C-7A856904F91F}"/>
              </a:ext>
            </a:extLst>
          </p:cNvPr>
          <p:cNvSpPr/>
          <p:nvPr/>
        </p:nvSpPr>
        <p:spPr>
          <a:xfrm>
            <a:off x="3255883" y="4209184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D5DC-4897-E44D-B906-808B39036EC9}"/>
              </a:ext>
            </a:extLst>
          </p:cNvPr>
          <p:cNvSpPr/>
          <p:nvPr/>
        </p:nvSpPr>
        <p:spPr>
          <a:xfrm>
            <a:off x="3562946" y="4215220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A39BE0-369F-D74E-BB4F-EFDC76F904D7}"/>
              </a:ext>
            </a:extLst>
          </p:cNvPr>
          <p:cNvSpPr/>
          <p:nvPr/>
        </p:nvSpPr>
        <p:spPr>
          <a:xfrm>
            <a:off x="3869255" y="4222765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BDCB11-8F20-6142-8A3F-258C1A6EB389}"/>
              </a:ext>
            </a:extLst>
          </p:cNvPr>
          <p:cNvCxnSpPr>
            <a:cxnSpLocks/>
          </p:cNvCxnSpPr>
          <p:nvPr/>
        </p:nvCxnSpPr>
        <p:spPr>
          <a:xfrm flipV="1">
            <a:off x="2253047" y="4434294"/>
            <a:ext cx="596395" cy="990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EB914E-03C7-6C45-A80C-84D4FA391928}"/>
              </a:ext>
            </a:extLst>
          </p:cNvPr>
          <p:cNvSpPr txBox="1"/>
          <p:nvPr/>
        </p:nvSpPr>
        <p:spPr>
          <a:xfrm>
            <a:off x="3255883" y="480596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q1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998544-7729-0644-A48F-FD518CE435C2}"/>
              </a:ext>
            </a:extLst>
          </p:cNvPr>
          <p:cNvSpPr txBox="1"/>
          <p:nvPr/>
        </p:nvSpPr>
        <p:spPr>
          <a:xfrm>
            <a:off x="1175996" y="4805965"/>
            <a:ext cx="10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66162"/>
                </a:solidFill>
              </a:rPr>
              <a:t>Passage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9CB635-CDEE-7443-BB1C-1D47C3D1BC54}"/>
              </a:ext>
            </a:extLst>
          </p:cNvPr>
          <p:cNvSpPr/>
          <p:nvPr/>
        </p:nvSpPr>
        <p:spPr>
          <a:xfrm>
            <a:off x="4853775" y="4215220"/>
            <a:ext cx="153909" cy="49794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237F69-0AA3-3348-8B2D-F57CCF4B49CF}"/>
              </a:ext>
            </a:extLst>
          </p:cNvPr>
          <p:cNvCxnSpPr>
            <a:cxnSpLocks/>
          </p:cNvCxnSpPr>
          <p:nvPr/>
        </p:nvCxnSpPr>
        <p:spPr>
          <a:xfrm flipV="1">
            <a:off x="4140272" y="4440330"/>
            <a:ext cx="596395" cy="990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B0B96B9-BEDC-C74E-B417-5645FA7070BC}"/>
              </a:ext>
            </a:extLst>
          </p:cNvPr>
          <p:cNvSpPr txBox="1"/>
          <p:nvPr/>
        </p:nvSpPr>
        <p:spPr>
          <a:xfrm>
            <a:off x="4848061" y="482325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q2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0D62BD-715F-5C4C-9644-1CF06F3ACE67}"/>
              </a:ext>
            </a:extLst>
          </p:cNvPr>
          <p:cNvSpPr/>
          <p:nvPr/>
        </p:nvSpPr>
        <p:spPr>
          <a:xfrm>
            <a:off x="697056" y="5304392"/>
            <a:ext cx="19573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latin typeface="Proxima Nova" panose="02000506030000020004" pitchFamily="2" charset="0"/>
              </a:rPr>
              <a:t>The Virginia governor’s 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9D81A2D-052E-5A45-9E42-E2078F92EE68}"/>
              </a:ext>
            </a:extLst>
          </p:cNvPr>
          <p:cNvSpPr/>
          <p:nvPr/>
        </p:nvSpPr>
        <p:spPr>
          <a:xfrm>
            <a:off x="3051314" y="5289003"/>
            <a:ext cx="1088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latin typeface="Proxima Nova" panose="02000506030000020004" pitchFamily="2" charset="0"/>
              </a:rPr>
              <a:t>What are the candidates </a:t>
            </a:r>
            <a:r>
              <a:rPr lang="en-GB" sz="1200" dirty="0">
                <a:solidFill>
                  <a:srgbClr val="0000FF"/>
                </a:solidFill>
                <a:latin typeface="Proxima Nova" panose="02000506030000020004" pitchFamily="2" charset="0"/>
              </a:rPr>
              <a:t>running </a:t>
            </a:r>
            <a:r>
              <a:rPr lang="en-GB" sz="1200" dirty="0">
                <a:latin typeface="Proxima Nova" panose="02000506030000020004" pitchFamily="2" charset="0"/>
              </a:rPr>
              <a:t>for?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F80003-DD90-8047-AFDD-C437CBE7FD5E}"/>
              </a:ext>
            </a:extLst>
          </p:cNvPr>
          <p:cNvSpPr/>
          <p:nvPr/>
        </p:nvSpPr>
        <p:spPr>
          <a:xfrm>
            <a:off x="4663028" y="5236723"/>
            <a:ext cx="1088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latin typeface="Proxima Nova" panose="02000506030000020004" pitchFamily="2" charset="0"/>
              </a:rPr>
              <a:t>Where 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2CFE1F-E32B-404D-8F79-D78DCE7569A4}"/>
              </a:ext>
            </a:extLst>
          </p:cNvPr>
          <p:cNvSpPr/>
          <p:nvPr/>
        </p:nvSpPr>
        <p:spPr>
          <a:xfrm>
            <a:off x="5146520" y="4201262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955E0C-7D97-EC46-B4DE-6DD9806A3D07}"/>
              </a:ext>
            </a:extLst>
          </p:cNvPr>
          <p:cNvSpPr/>
          <p:nvPr/>
        </p:nvSpPr>
        <p:spPr>
          <a:xfrm>
            <a:off x="6266464" y="4215220"/>
            <a:ext cx="153909" cy="497940"/>
          </a:xfrm>
          <a:prstGeom prst="rect">
            <a:avLst/>
          </a:prstGeom>
          <a:solidFill>
            <a:srgbClr val="CDE6FF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D4ED74-4681-7E43-9457-A7CBDB287E8C}"/>
              </a:ext>
            </a:extLst>
          </p:cNvPr>
          <p:cNvCxnSpPr>
            <a:cxnSpLocks/>
          </p:cNvCxnSpPr>
          <p:nvPr/>
        </p:nvCxnSpPr>
        <p:spPr>
          <a:xfrm flipV="1">
            <a:off x="5552961" y="4440330"/>
            <a:ext cx="596395" cy="990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B82B1CB-AF88-214D-9E24-988DABC4DFFD}"/>
              </a:ext>
            </a:extLst>
          </p:cNvPr>
          <p:cNvSpPr txBox="1"/>
          <p:nvPr/>
        </p:nvSpPr>
        <p:spPr>
          <a:xfrm>
            <a:off x="5864633" y="4802330"/>
            <a:ext cx="95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&lt;start&gt;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1C01E3-4BEE-0643-A40D-60D32FFCD632}"/>
              </a:ext>
            </a:extLst>
          </p:cNvPr>
          <p:cNvSpPr/>
          <p:nvPr/>
        </p:nvSpPr>
        <p:spPr>
          <a:xfrm>
            <a:off x="2977396" y="3751612"/>
            <a:ext cx="151350" cy="184900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E67F11C-F2CD-8949-A045-7EAC2FBA703B}"/>
              </a:ext>
            </a:extLst>
          </p:cNvPr>
          <p:cNvSpPr/>
          <p:nvPr/>
        </p:nvSpPr>
        <p:spPr>
          <a:xfrm>
            <a:off x="3266729" y="3840334"/>
            <a:ext cx="140985" cy="96178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9F1D76-D761-A948-852E-2E05D42B37CA}"/>
              </a:ext>
            </a:extLst>
          </p:cNvPr>
          <p:cNvSpPr/>
          <p:nvPr/>
        </p:nvSpPr>
        <p:spPr>
          <a:xfrm>
            <a:off x="3573792" y="3741426"/>
            <a:ext cx="140985" cy="201122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7B4A7B5-EBA0-B445-98E2-903AFD1840F7}"/>
              </a:ext>
            </a:extLst>
          </p:cNvPr>
          <p:cNvSpPr/>
          <p:nvPr/>
        </p:nvSpPr>
        <p:spPr>
          <a:xfrm>
            <a:off x="3880101" y="3853915"/>
            <a:ext cx="140985" cy="96178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10E85D-BA62-324A-B1D5-62919229008D}"/>
              </a:ext>
            </a:extLst>
          </p:cNvPr>
          <p:cNvSpPr/>
          <p:nvPr/>
        </p:nvSpPr>
        <p:spPr>
          <a:xfrm>
            <a:off x="1045857" y="3853915"/>
            <a:ext cx="140985" cy="85238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8F1B8CE-2C2A-9845-869E-D6C507DBC485}"/>
              </a:ext>
            </a:extLst>
          </p:cNvPr>
          <p:cNvSpPr/>
          <p:nvPr/>
        </p:nvSpPr>
        <p:spPr>
          <a:xfrm>
            <a:off x="1335190" y="3438572"/>
            <a:ext cx="140985" cy="500581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" dirty="0">
              <a:solidFill>
                <a:srgbClr val="00206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1CFB41-50EA-6848-91AA-6828F3B94CDC}"/>
              </a:ext>
            </a:extLst>
          </p:cNvPr>
          <p:cNvSpPr/>
          <p:nvPr/>
        </p:nvSpPr>
        <p:spPr>
          <a:xfrm>
            <a:off x="1642253" y="3859951"/>
            <a:ext cx="140985" cy="85238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0D09E0-B244-9140-96DD-E7BE043E02BE}"/>
              </a:ext>
            </a:extLst>
          </p:cNvPr>
          <p:cNvSpPr/>
          <p:nvPr/>
        </p:nvSpPr>
        <p:spPr>
          <a:xfrm>
            <a:off x="1948562" y="3751612"/>
            <a:ext cx="151350" cy="201122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9F9FED-E282-1D44-A3B5-135CBB3977B5}"/>
              </a:ext>
            </a:extLst>
          </p:cNvPr>
          <p:cNvSpPr/>
          <p:nvPr/>
        </p:nvSpPr>
        <p:spPr>
          <a:xfrm>
            <a:off x="5157365" y="3305150"/>
            <a:ext cx="140985" cy="630230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21EE97-FB12-494B-9EFC-5248475DE590}"/>
              </a:ext>
            </a:extLst>
          </p:cNvPr>
          <p:cNvSpPr txBox="1"/>
          <p:nvPr/>
        </p:nvSpPr>
        <p:spPr>
          <a:xfrm>
            <a:off x="34656" y="3342471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Attention </a:t>
            </a:r>
          </a:p>
          <a:p>
            <a:r>
              <a:rPr lang="en-DE" sz="1200" dirty="0"/>
              <a:t>distribution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AB4BEB0-E458-1D44-BBA1-72A4E55AC95D}"/>
              </a:ext>
            </a:extLst>
          </p:cNvPr>
          <p:cNvCxnSpPr>
            <a:cxnSpLocks/>
          </p:cNvCxnSpPr>
          <p:nvPr/>
        </p:nvCxnSpPr>
        <p:spPr>
          <a:xfrm>
            <a:off x="5434237" y="3537689"/>
            <a:ext cx="661763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F309402-F5C7-6145-8A22-2625C1BF44DF}"/>
              </a:ext>
            </a:extLst>
          </p:cNvPr>
          <p:cNvSpPr/>
          <p:nvPr/>
        </p:nvSpPr>
        <p:spPr>
          <a:xfrm>
            <a:off x="6266464" y="3324333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C5C55C-D20F-274B-A622-0597451BD7F9}"/>
              </a:ext>
            </a:extLst>
          </p:cNvPr>
          <p:cNvSpPr txBox="1"/>
          <p:nvPr/>
        </p:nvSpPr>
        <p:spPr>
          <a:xfrm>
            <a:off x="5927362" y="2944865"/>
            <a:ext cx="96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E66162"/>
                </a:solidFill>
              </a:rPr>
              <a:t>context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3EB6DD-7EC7-D643-B957-61BDEA3D069F}"/>
              </a:ext>
            </a:extLst>
          </p:cNvPr>
          <p:cNvSpPr/>
          <p:nvPr/>
        </p:nvSpPr>
        <p:spPr>
          <a:xfrm>
            <a:off x="8170916" y="3457577"/>
            <a:ext cx="140985" cy="44900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1DF648-1E92-B745-B317-66F8D134940C}"/>
              </a:ext>
            </a:extLst>
          </p:cNvPr>
          <p:cNvSpPr/>
          <p:nvPr/>
        </p:nvSpPr>
        <p:spPr>
          <a:xfrm>
            <a:off x="8311901" y="3618217"/>
            <a:ext cx="151350" cy="28836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5FB2F8E-2305-414F-98E3-E1FB428BBDCA}"/>
              </a:ext>
            </a:extLst>
          </p:cNvPr>
          <p:cNvSpPr/>
          <p:nvPr/>
        </p:nvSpPr>
        <p:spPr>
          <a:xfrm>
            <a:off x="8484533" y="2858401"/>
            <a:ext cx="151350" cy="104818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BD51D54-0E92-EA48-993B-3362D8BD7A8E}"/>
              </a:ext>
            </a:extLst>
          </p:cNvPr>
          <p:cNvSpPr/>
          <p:nvPr/>
        </p:nvSpPr>
        <p:spPr>
          <a:xfrm>
            <a:off x="8665923" y="3457577"/>
            <a:ext cx="140985" cy="44900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2B1E69B-DF91-A949-9218-A3CD70736BB5}"/>
              </a:ext>
            </a:extLst>
          </p:cNvPr>
          <p:cNvSpPr/>
          <p:nvPr/>
        </p:nvSpPr>
        <p:spPr>
          <a:xfrm>
            <a:off x="8806908" y="3618217"/>
            <a:ext cx="151350" cy="28836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47C25BA-5B08-DF4F-9392-D0CADDC7B322}"/>
              </a:ext>
            </a:extLst>
          </p:cNvPr>
          <p:cNvSpPr/>
          <p:nvPr/>
        </p:nvSpPr>
        <p:spPr>
          <a:xfrm>
            <a:off x="8979540" y="3741426"/>
            <a:ext cx="119703" cy="16515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95754CF-F70B-1B4E-A5C2-F4708967DAFF}"/>
              </a:ext>
            </a:extLst>
          </p:cNvPr>
          <p:cNvSpPr txBox="1"/>
          <p:nvPr/>
        </p:nvSpPr>
        <p:spPr>
          <a:xfrm>
            <a:off x="8013998" y="3983374"/>
            <a:ext cx="141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vocabulary</a:t>
            </a:r>
          </a:p>
          <a:p>
            <a:r>
              <a:rPr lang="en-DE" dirty="0">
                <a:solidFill>
                  <a:schemeClr val="tx2"/>
                </a:solidFill>
              </a:rPr>
              <a:t>distribution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E1D178-0108-2D48-9013-9517AA8F4892}"/>
              </a:ext>
            </a:extLst>
          </p:cNvPr>
          <p:cNvSpPr txBox="1"/>
          <p:nvPr/>
        </p:nvSpPr>
        <p:spPr>
          <a:xfrm>
            <a:off x="7609200" y="4823256"/>
            <a:ext cx="4013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Vocabulary over a fixed set of words</a:t>
            </a:r>
          </a:p>
          <a:p>
            <a:r>
              <a:rPr lang="en-DE" dirty="0"/>
              <a:t>(also words not in the sentence)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B025205-0756-A547-A145-714540EDC35A}"/>
              </a:ext>
            </a:extLst>
          </p:cNvPr>
          <p:cNvCxnSpPr>
            <a:cxnSpLocks/>
          </p:cNvCxnSpPr>
          <p:nvPr/>
        </p:nvCxnSpPr>
        <p:spPr>
          <a:xfrm>
            <a:off x="6613923" y="3602084"/>
            <a:ext cx="1137145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530E71-88B9-4CFA-AB28-2904882931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157800" y="3951360"/>
              <a:ext cx="392400" cy="57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530E71-88B9-4CFA-AB28-2904882931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1960" y="3888000"/>
                <a:ext cx="423720" cy="1843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39678CB-14A0-437E-8F2F-9596234D1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85"/>
    </mc:Choice>
    <mc:Fallback xmlns="">
      <p:transition spd="slow" advTm="112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57388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cap="none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PGNet</a:t>
            </a:r>
            <a:endParaRPr lang="en-GB" sz="4000" cap="none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37DF0-1627-0C43-9AB6-5C41FC0C07B0}"/>
              </a:ext>
            </a:extLst>
          </p:cNvPr>
          <p:cNvSpPr txBox="1"/>
          <p:nvPr/>
        </p:nvSpPr>
        <p:spPr>
          <a:xfrm>
            <a:off x="10465794" y="206482"/>
            <a:ext cx="1364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[Reddy et al. ‘18]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66066B-D7BA-5F40-AECB-5E373C4B30AD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428D482-F633-5647-AB6D-48408C318D28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393E730-0E43-894D-8D82-376BDC8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5CB9DD-223B-FD49-965A-0B4336834FBF}"/>
              </a:ext>
            </a:extLst>
          </p:cNvPr>
          <p:cNvSpPr/>
          <p:nvPr/>
        </p:nvSpPr>
        <p:spPr>
          <a:xfrm>
            <a:off x="1079325" y="4195226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168CF6-B3DC-9B49-A86B-BEB696CD9217}"/>
              </a:ext>
            </a:extLst>
          </p:cNvPr>
          <p:cNvSpPr/>
          <p:nvPr/>
        </p:nvSpPr>
        <p:spPr>
          <a:xfrm>
            <a:off x="1368658" y="4195226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" dirty="0">
              <a:solidFill>
                <a:srgbClr val="00206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AD2D98-C224-264A-B76F-49F94CF6F90D}"/>
              </a:ext>
            </a:extLst>
          </p:cNvPr>
          <p:cNvSpPr/>
          <p:nvPr/>
        </p:nvSpPr>
        <p:spPr>
          <a:xfrm>
            <a:off x="1675721" y="4201262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86B86-617A-7842-ADEC-87332642B0FF}"/>
              </a:ext>
            </a:extLst>
          </p:cNvPr>
          <p:cNvSpPr/>
          <p:nvPr/>
        </p:nvSpPr>
        <p:spPr>
          <a:xfrm>
            <a:off x="1982030" y="4208807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C9EE05-9F83-D246-94B7-515EFDE727B7}"/>
              </a:ext>
            </a:extLst>
          </p:cNvPr>
          <p:cNvSpPr/>
          <p:nvPr/>
        </p:nvSpPr>
        <p:spPr>
          <a:xfrm>
            <a:off x="2966550" y="4209184"/>
            <a:ext cx="153909" cy="49794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330D19-7B41-6F4F-8F8C-7A856904F91F}"/>
              </a:ext>
            </a:extLst>
          </p:cNvPr>
          <p:cNvSpPr/>
          <p:nvPr/>
        </p:nvSpPr>
        <p:spPr>
          <a:xfrm>
            <a:off x="3255883" y="4209184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D5DC-4897-E44D-B906-808B39036EC9}"/>
              </a:ext>
            </a:extLst>
          </p:cNvPr>
          <p:cNvSpPr/>
          <p:nvPr/>
        </p:nvSpPr>
        <p:spPr>
          <a:xfrm>
            <a:off x="3562946" y="4215220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A39BE0-369F-D74E-BB4F-EFDC76F904D7}"/>
              </a:ext>
            </a:extLst>
          </p:cNvPr>
          <p:cNvSpPr/>
          <p:nvPr/>
        </p:nvSpPr>
        <p:spPr>
          <a:xfrm>
            <a:off x="3869255" y="4222765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BDCB11-8F20-6142-8A3F-258C1A6EB389}"/>
              </a:ext>
            </a:extLst>
          </p:cNvPr>
          <p:cNvCxnSpPr>
            <a:cxnSpLocks/>
          </p:cNvCxnSpPr>
          <p:nvPr/>
        </p:nvCxnSpPr>
        <p:spPr>
          <a:xfrm flipV="1">
            <a:off x="2253047" y="4434294"/>
            <a:ext cx="596395" cy="990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EB914E-03C7-6C45-A80C-84D4FA391928}"/>
              </a:ext>
            </a:extLst>
          </p:cNvPr>
          <p:cNvSpPr txBox="1"/>
          <p:nvPr/>
        </p:nvSpPr>
        <p:spPr>
          <a:xfrm>
            <a:off x="3255883" y="480596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q1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998544-7729-0644-A48F-FD518CE435C2}"/>
              </a:ext>
            </a:extLst>
          </p:cNvPr>
          <p:cNvSpPr txBox="1"/>
          <p:nvPr/>
        </p:nvSpPr>
        <p:spPr>
          <a:xfrm>
            <a:off x="1175996" y="4805965"/>
            <a:ext cx="10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66162"/>
                </a:solidFill>
              </a:rPr>
              <a:t>Passage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9CB635-CDEE-7443-BB1C-1D47C3D1BC54}"/>
              </a:ext>
            </a:extLst>
          </p:cNvPr>
          <p:cNvSpPr/>
          <p:nvPr/>
        </p:nvSpPr>
        <p:spPr>
          <a:xfrm>
            <a:off x="4853775" y="4215220"/>
            <a:ext cx="153909" cy="49794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237F69-0AA3-3348-8B2D-F57CCF4B49CF}"/>
              </a:ext>
            </a:extLst>
          </p:cNvPr>
          <p:cNvCxnSpPr>
            <a:cxnSpLocks/>
          </p:cNvCxnSpPr>
          <p:nvPr/>
        </p:nvCxnSpPr>
        <p:spPr>
          <a:xfrm flipV="1">
            <a:off x="4140272" y="4440330"/>
            <a:ext cx="596395" cy="990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B0B96B9-BEDC-C74E-B417-5645FA7070BC}"/>
              </a:ext>
            </a:extLst>
          </p:cNvPr>
          <p:cNvSpPr txBox="1"/>
          <p:nvPr/>
        </p:nvSpPr>
        <p:spPr>
          <a:xfrm>
            <a:off x="4848061" y="482325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q2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0D62BD-715F-5C4C-9644-1CF06F3ACE67}"/>
              </a:ext>
            </a:extLst>
          </p:cNvPr>
          <p:cNvSpPr/>
          <p:nvPr/>
        </p:nvSpPr>
        <p:spPr>
          <a:xfrm>
            <a:off x="697056" y="5304392"/>
            <a:ext cx="19573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latin typeface="Proxima Nova" panose="02000506030000020004" pitchFamily="2" charset="0"/>
              </a:rPr>
              <a:t>The Virginia governor’s 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9D81A2D-052E-5A45-9E42-E2078F92EE68}"/>
              </a:ext>
            </a:extLst>
          </p:cNvPr>
          <p:cNvSpPr/>
          <p:nvPr/>
        </p:nvSpPr>
        <p:spPr>
          <a:xfrm>
            <a:off x="3051314" y="5289003"/>
            <a:ext cx="1088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latin typeface="Proxima Nova" panose="02000506030000020004" pitchFamily="2" charset="0"/>
              </a:rPr>
              <a:t>What are the candidates </a:t>
            </a:r>
            <a:r>
              <a:rPr lang="en-GB" sz="1200" dirty="0">
                <a:solidFill>
                  <a:srgbClr val="0000FF"/>
                </a:solidFill>
                <a:latin typeface="Proxima Nova" panose="02000506030000020004" pitchFamily="2" charset="0"/>
              </a:rPr>
              <a:t>running </a:t>
            </a:r>
            <a:r>
              <a:rPr lang="en-GB" sz="1200" dirty="0">
                <a:latin typeface="Proxima Nova" panose="02000506030000020004" pitchFamily="2" charset="0"/>
              </a:rPr>
              <a:t>for?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F80003-DD90-8047-AFDD-C437CBE7FD5E}"/>
              </a:ext>
            </a:extLst>
          </p:cNvPr>
          <p:cNvSpPr/>
          <p:nvPr/>
        </p:nvSpPr>
        <p:spPr>
          <a:xfrm>
            <a:off x="4663028" y="5236723"/>
            <a:ext cx="1088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latin typeface="Proxima Nova" panose="02000506030000020004" pitchFamily="2" charset="0"/>
              </a:rPr>
              <a:t>Where 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2CFE1F-E32B-404D-8F79-D78DCE7569A4}"/>
              </a:ext>
            </a:extLst>
          </p:cNvPr>
          <p:cNvSpPr/>
          <p:nvPr/>
        </p:nvSpPr>
        <p:spPr>
          <a:xfrm>
            <a:off x="5146520" y="4201262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955E0C-7D97-EC46-B4DE-6DD9806A3D07}"/>
              </a:ext>
            </a:extLst>
          </p:cNvPr>
          <p:cNvSpPr/>
          <p:nvPr/>
        </p:nvSpPr>
        <p:spPr>
          <a:xfrm>
            <a:off x="6266464" y="4215220"/>
            <a:ext cx="153909" cy="497940"/>
          </a:xfrm>
          <a:prstGeom prst="rect">
            <a:avLst/>
          </a:prstGeom>
          <a:solidFill>
            <a:srgbClr val="CDE6FF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D4ED74-4681-7E43-9457-A7CBDB287E8C}"/>
              </a:ext>
            </a:extLst>
          </p:cNvPr>
          <p:cNvCxnSpPr>
            <a:cxnSpLocks/>
          </p:cNvCxnSpPr>
          <p:nvPr/>
        </p:nvCxnSpPr>
        <p:spPr>
          <a:xfrm flipV="1">
            <a:off x="5552961" y="4440330"/>
            <a:ext cx="596395" cy="990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B82B1CB-AF88-214D-9E24-988DABC4DFFD}"/>
              </a:ext>
            </a:extLst>
          </p:cNvPr>
          <p:cNvSpPr txBox="1"/>
          <p:nvPr/>
        </p:nvSpPr>
        <p:spPr>
          <a:xfrm>
            <a:off x="5864633" y="4802330"/>
            <a:ext cx="95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&lt;start&gt;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1C01E3-4BEE-0643-A40D-60D32FFCD632}"/>
              </a:ext>
            </a:extLst>
          </p:cNvPr>
          <p:cNvSpPr/>
          <p:nvPr/>
        </p:nvSpPr>
        <p:spPr>
          <a:xfrm>
            <a:off x="2977396" y="3751612"/>
            <a:ext cx="151350" cy="184900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E67F11C-F2CD-8949-A045-7EAC2FBA703B}"/>
              </a:ext>
            </a:extLst>
          </p:cNvPr>
          <p:cNvSpPr/>
          <p:nvPr/>
        </p:nvSpPr>
        <p:spPr>
          <a:xfrm>
            <a:off x="3266729" y="3840334"/>
            <a:ext cx="140985" cy="96178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9F1D76-D761-A948-852E-2E05D42B37CA}"/>
              </a:ext>
            </a:extLst>
          </p:cNvPr>
          <p:cNvSpPr/>
          <p:nvPr/>
        </p:nvSpPr>
        <p:spPr>
          <a:xfrm>
            <a:off x="3573792" y="3741426"/>
            <a:ext cx="140985" cy="201122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7B4A7B5-EBA0-B445-98E2-903AFD1840F7}"/>
              </a:ext>
            </a:extLst>
          </p:cNvPr>
          <p:cNvSpPr/>
          <p:nvPr/>
        </p:nvSpPr>
        <p:spPr>
          <a:xfrm>
            <a:off x="3880101" y="3853915"/>
            <a:ext cx="140985" cy="96178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10E85D-BA62-324A-B1D5-62919229008D}"/>
              </a:ext>
            </a:extLst>
          </p:cNvPr>
          <p:cNvSpPr/>
          <p:nvPr/>
        </p:nvSpPr>
        <p:spPr>
          <a:xfrm>
            <a:off x="1045857" y="3853915"/>
            <a:ext cx="140985" cy="85238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8F1B8CE-2C2A-9845-869E-D6C507DBC485}"/>
              </a:ext>
            </a:extLst>
          </p:cNvPr>
          <p:cNvSpPr/>
          <p:nvPr/>
        </p:nvSpPr>
        <p:spPr>
          <a:xfrm>
            <a:off x="1335190" y="3438572"/>
            <a:ext cx="140985" cy="500581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400" dirty="0">
              <a:solidFill>
                <a:srgbClr val="00206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31CFB41-50EA-6848-91AA-6828F3B94CDC}"/>
              </a:ext>
            </a:extLst>
          </p:cNvPr>
          <p:cNvSpPr/>
          <p:nvPr/>
        </p:nvSpPr>
        <p:spPr>
          <a:xfrm>
            <a:off x="1642253" y="3859951"/>
            <a:ext cx="140985" cy="85238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20D09E0-B244-9140-96DD-E7BE043E02BE}"/>
              </a:ext>
            </a:extLst>
          </p:cNvPr>
          <p:cNvSpPr/>
          <p:nvPr/>
        </p:nvSpPr>
        <p:spPr>
          <a:xfrm>
            <a:off x="1948562" y="3751612"/>
            <a:ext cx="151350" cy="201122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9F9FED-E282-1D44-A3B5-135CBB3977B5}"/>
              </a:ext>
            </a:extLst>
          </p:cNvPr>
          <p:cNvSpPr/>
          <p:nvPr/>
        </p:nvSpPr>
        <p:spPr>
          <a:xfrm>
            <a:off x="5157365" y="3305150"/>
            <a:ext cx="140985" cy="630230"/>
          </a:xfrm>
          <a:prstGeom prst="rect">
            <a:avLst/>
          </a:prstGeom>
          <a:solidFill>
            <a:srgbClr val="CFFFAF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21EE97-FB12-494B-9EFC-5248475DE590}"/>
              </a:ext>
            </a:extLst>
          </p:cNvPr>
          <p:cNvSpPr txBox="1"/>
          <p:nvPr/>
        </p:nvSpPr>
        <p:spPr>
          <a:xfrm>
            <a:off x="34656" y="3342471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Attention </a:t>
            </a:r>
          </a:p>
          <a:p>
            <a:r>
              <a:rPr lang="en-DE" sz="1200" dirty="0"/>
              <a:t>distribution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AB4BEB0-E458-1D44-BBA1-72A4E55AC95D}"/>
              </a:ext>
            </a:extLst>
          </p:cNvPr>
          <p:cNvCxnSpPr>
            <a:cxnSpLocks/>
          </p:cNvCxnSpPr>
          <p:nvPr/>
        </p:nvCxnSpPr>
        <p:spPr>
          <a:xfrm>
            <a:off x="5434237" y="3537689"/>
            <a:ext cx="661763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F309402-F5C7-6145-8A22-2625C1BF44DF}"/>
              </a:ext>
            </a:extLst>
          </p:cNvPr>
          <p:cNvSpPr/>
          <p:nvPr/>
        </p:nvSpPr>
        <p:spPr>
          <a:xfrm>
            <a:off x="6266464" y="3324333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C5C55C-D20F-274B-A622-0597451BD7F9}"/>
              </a:ext>
            </a:extLst>
          </p:cNvPr>
          <p:cNvSpPr txBox="1"/>
          <p:nvPr/>
        </p:nvSpPr>
        <p:spPr>
          <a:xfrm>
            <a:off x="5927362" y="2944865"/>
            <a:ext cx="96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E66162"/>
                </a:solidFill>
              </a:rPr>
              <a:t>context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BA9DF04-416C-7D49-AADC-306D9F655B19}"/>
              </a:ext>
            </a:extLst>
          </p:cNvPr>
          <p:cNvCxnSpPr>
            <a:cxnSpLocks/>
          </p:cNvCxnSpPr>
          <p:nvPr/>
        </p:nvCxnSpPr>
        <p:spPr>
          <a:xfrm flipV="1">
            <a:off x="6365452" y="2339564"/>
            <a:ext cx="0" cy="605301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95754CF-F70B-1B4E-A5C2-F4708967DAFF}"/>
              </a:ext>
            </a:extLst>
          </p:cNvPr>
          <p:cNvSpPr txBox="1"/>
          <p:nvPr/>
        </p:nvSpPr>
        <p:spPr>
          <a:xfrm>
            <a:off x="8013998" y="3983374"/>
            <a:ext cx="1418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vocabulary</a:t>
            </a:r>
          </a:p>
          <a:p>
            <a:r>
              <a:rPr lang="en-DE" dirty="0">
                <a:solidFill>
                  <a:schemeClr val="tx2"/>
                </a:solidFill>
              </a:rPr>
              <a:t>distribution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366251-9A37-FB48-A0A7-CBEF33628D7C}"/>
              </a:ext>
            </a:extLst>
          </p:cNvPr>
          <p:cNvGrpSpPr/>
          <p:nvPr/>
        </p:nvGrpSpPr>
        <p:grpSpPr>
          <a:xfrm>
            <a:off x="5981844" y="851431"/>
            <a:ext cx="1418145" cy="1513440"/>
            <a:chOff x="8005044" y="1262848"/>
            <a:chExt cx="1418145" cy="151344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5794310-80B4-914E-AAE9-0B1D30D2A2FF}"/>
                </a:ext>
              </a:extLst>
            </p:cNvPr>
            <p:cNvSpPr/>
            <p:nvPr/>
          </p:nvSpPr>
          <p:spPr>
            <a:xfrm>
              <a:off x="8170916" y="1692665"/>
              <a:ext cx="140985" cy="4490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3488F0-AC4A-B740-B728-D40C9D994B61}"/>
                </a:ext>
              </a:extLst>
            </p:cNvPr>
            <p:cNvSpPr/>
            <p:nvPr/>
          </p:nvSpPr>
          <p:spPr>
            <a:xfrm>
              <a:off x="8311901" y="1262848"/>
              <a:ext cx="151333" cy="8788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2FAB997-983C-0F41-9A64-27BD78F649D1}"/>
                </a:ext>
              </a:extLst>
            </p:cNvPr>
            <p:cNvSpPr/>
            <p:nvPr/>
          </p:nvSpPr>
          <p:spPr>
            <a:xfrm>
              <a:off x="8484533" y="1928306"/>
              <a:ext cx="127861" cy="2133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8826D9A-CE38-7646-9615-B2ABF3A01379}"/>
                </a:ext>
              </a:extLst>
            </p:cNvPr>
            <p:cNvSpPr/>
            <p:nvPr/>
          </p:nvSpPr>
          <p:spPr>
            <a:xfrm>
              <a:off x="8637123" y="2071020"/>
              <a:ext cx="126903" cy="7064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FDC8E52-B540-9749-8410-A7ED2BBE7CA3}"/>
                </a:ext>
              </a:extLst>
            </p:cNvPr>
            <p:cNvSpPr/>
            <p:nvPr/>
          </p:nvSpPr>
          <p:spPr>
            <a:xfrm>
              <a:off x="8785308" y="1996019"/>
              <a:ext cx="119703" cy="14564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059CAB7-8A3D-C044-BD9E-34B3B70D169F}"/>
                </a:ext>
              </a:extLst>
            </p:cNvPr>
            <p:cNvSpPr/>
            <p:nvPr/>
          </p:nvSpPr>
          <p:spPr>
            <a:xfrm>
              <a:off x="8957940" y="1976514"/>
              <a:ext cx="119703" cy="1651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AEFCA47-0024-D646-8EB6-4CF1398FE4D5}"/>
                </a:ext>
              </a:extLst>
            </p:cNvPr>
            <p:cNvSpPr txBox="1"/>
            <p:nvPr/>
          </p:nvSpPr>
          <p:spPr>
            <a:xfrm>
              <a:off x="8005044" y="2129957"/>
              <a:ext cx="14181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tx2"/>
                  </a:solidFill>
                </a:rPr>
                <a:t>Copying</a:t>
              </a:r>
            </a:p>
            <a:p>
              <a:r>
                <a:rPr lang="en-DE" dirty="0">
                  <a:solidFill>
                    <a:schemeClr val="tx2"/>
                  </a:solidFill>
                </a:rPr>
                <a:t>distribution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B17EAA4-A734-0A42-A53E-F7F6F36E6780}"/>
              </a:ext>
            </a:extLst>
          </p:cNvPr>
          <p:cNvSpPr txBox="1"/>
          <p:nvPr/>
        </p:nvSpPr>
        <p:spPr>
          <a:xfrm>
            <a:off x="1982030" y="1383588"/>
            <a:ext cx="419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Distributions over words only in the seen words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25CB85-FC49-E24C-B273-B144E458DDAF}"/>
              </a:ext>
            </a:extLst>
          </p:cNvPr>
          <p:cNvGrpSpPr/>
          <p:nvPr/>
        </p:nvGrpSpPr>
        <p:grpSpPr>
          <a:xfrm>
            <a:off x="6613923" y="2127073"/>
            <a:ext cx="2492508" cy="1779508"/>
            <a:chOff x="6613923" y="2127073"/>
            <a:chExt cx="2492508" cy="17795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F7890A6-1851-2146-9FF0-2C4636767D0C}"/>
                </a:ext>
              </a:extLst>
            </p:cNvPr>
            <p:cNvGrpSpPr/>
            <p:nvPr/>
          </p:nvGrpSpPr>
          <p:grpSpPr>
            <a:xfrm>
              <a:off x="8170916" y="2858401"/>
              <a:ext cx="928327" cy="1048180"/>
              <a:chOff x="8170916" y="2858401"/>
              <a:chExt cx="928327" cy="104818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63EB6DD-7EC7-D643-B957-61BDEA3D069F}"/>
                  </a:ext>
                </a:extLst>
              </p:cNvPr>
              <p:cNvSpPr/>
              <p:nvPr/>
            </p:nvSpPr>
            <p:spPr>
              <a:xfrm>
                <a:off x="8170916" y="3457577"/>
                <a:ext cx="140985" cy="44900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41DF648-1E92-B745-B317-66F8D134940C}"/>
                  </a:ext>
                </a:extLst>
              </p:cNvPr>
              <p:cNvSpPr/>
              <p:nvPr/>
            </p:nvSpPr>
            <p:spPr>
              <a:xfrm>
                <a:off x="8311901" y="3618217"/>
                <a:ext cx="151350" cy="2883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5FB2F8E-2305-414F-98E3-E1FB428BBDCA}"/>
                  </a:ext>
                </a:extLst>
              </p:cNvPr>
              <p:cNvSpPr/>
              <p:nvPr/>
            </p:nvSpPr>
            <p:spPr>
              <a:xfrm>
                <a:off x="8484533" y="2858401"/>
                <a:ext cx="151350" cy="10481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BD51D54-0E92-EA48-993B-3362D8BD7A8E}"/>
                  </a:ext>
                </a:extLst>
              </p:cNvPr>
              <p:cNvSpPr/>
              <p:nvPr/>
            </p:nvSpPr>
            <p:spPr>
              <a:xfrm>
                <a:off x="8665923" y="3457577"/>
                <a:ext cx="140985" cy="44900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2B1E69B-DF91-A949-9218-A3CD70736BB5}"/>
                  </a:ext>
                </a:extLst>
              </p:cNvPr>
              <p:cNvSpPr/>
              <p:nvPr/>
            </p:nvSpPr>
            <p:spPr>
              <a:xfrm>
                <a:off x="8806908" y="3618217"/>
                <a:ext cx="151350" cy="2883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47C25BA-5B08-DF4F-9392-D0CADDC7B322}"/>
                  </a:ext>
                </a:extLst>
              </p:cNvPr>
              <p:cNvSpPr/>
              <p:nvPr/>
            </p:nvSpPr>
            <p:spPr>
              <a:xfrm>
                <a:off x="8979540" y="3741426"/>
                <a:ext cx="119703" cy="1651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F064E0C-D5F7-5146-A2A6-E04776014ECB}"/>
                </a:ext>
              </a:extLst>
            </p:cNvPr>
            <p:cNvCxnSpPr>
              <a:cxnSpLocks/>
            </p:cNvCxnSpPr>
            <p:nvPr/>
          </p:nvCxnSpPr>
          <p:spPr>
            <a:xfrm>
              <a:off x="6613923" y="3602084"/>
              <a:ext cx="1137145" cy="0"/>
            </a:xfrm>
            <a:prstGeom prst="straightConnector1">
              <a:avLst/>
            </a:prstGeom>
            <a:ln w="38100">
              <a:solidFill>
                <a:schemeClr val="tx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3B7B009-58DA-BF43-992D-7B9F7CF62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6431" y="2127073"/>
              <a:ext cx="0" cy="929544"/>
            </a:xfrm>
            <a:prstGeom prst="straightConnector1">
              <a:avLst/>
            </a:prstGeom>
            <a:ln w="38100">
              <a:solidFill>
                <a:schemeClr val="tx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EA0117-1C67-504E-9DAE-D29C9CA46C9A}"/>
              </a:ext>
            </a:extLst>
          </p:cNvPr>
          <p:cNvGrpSpPr/>
          <p:nvPr/>
        </p:nvGrpSpPr>
        <p:grpSpPr>
          <a:xfrm>
            <a:off x="7075301" y="1032139"/>
            <a:ext cx="2635004" cy="944514"/>
            <a:chOff x="7075301" y="1032139"/>
            <a:chExt cx="2635004" cy="944514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A4E358-E904-794D-A076-1C892AD9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301" y="1317995"/>
              <a:ext cx="1282841" cy="1"/>
            </a:xfrm>
            <a:prstGeom prst="straightConnector1">
              <a:avLst/>
            </a:prstGeom>
            <a:ln w="38100">
              <a:solidFill>
                <a:schemeClr val="tx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B9AF1BA-C9E0-114C-8573-9F5CC78BF38B}"/>
                </a:ext>
              </a:extLst>
            </p:cNvPr>
            <p:cNvSpPr/>
            <p:nvPr/>
          </p:nvSpPr>
          <p:spPr>
            <a:xfrm>
              <a:off x="8817978" y="1527649"/>
              <a:ext cx="140985" cy="4490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CAF9FDF-5C3F-6E4C-9697-4728E8171AC1}"/>
                </a:ext>
              </a:extLst>
            </p:cNvPr>
            <p:cNvSpPr/>
            <p:nvPr/>
          </p:nvSpPr>
          <p:spPr>
            <a:xfrm>
              <a:off x="8958963" y="1032139"/>
              <a:ext cx="119703" cy="9445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91A24F8-CB78-2748-90BC-88261329B3A0}"/>
                </a:ext>
              </a:extLst>
            </p:cNvPr>
            <p:cNvSpPr/>
            <p:nvPr/>
          </p:nvSpPr>
          <p:spPr>
            <a:xfrm>
              <a:off x="9095595" y="1317995"/>
              <a:ext cx="151350" cy="6586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50A0423-F2B5-F441-8B83-6EA4CD39782A}"/>
                </a:ext>
              </a:extLst>
            </p:cNvPr>
            <p:cNvSpPr/>
            <p:nvPr/>
          </p:nvSpPr>
          <p:spPr>
            <a:xfrm>
              <a:off x="9276985" y="1527649"/>
              <a:ext cx="140985" cy="4490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8B196AE-5C38-374E-8950-B2C1324374E1}"/>
                </a:ext>
              </a:extLst>
            </p:cNvPr>
            <p:cNvSpPr/>
            <p:nvPr/>
          </p:nvSpPr>
          <p:spPr>
            <a:xfrm>
              <a:off x="9417970" y="1688289"/>
              <a:ext cx="151350" cy="28836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0144742-EF92-0B4F-99A7-5F449468C1B6}"/>
                </a:ext>
              </a:extLst>
            </p:cNvPr>
            <p:cNvSpPr/>
            <p:nvPr/>
          </p:nvSpPr>
          <p:spPr>
            <a:xfrm>
              <a:off x="9590602" y="1811498"/>
              <a:ext cx="119703" cy="1651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7FADC75-05E3-B043-828C-BEE9122AAB01}"/>
              </a:ext>
            </a:extLst>
          </p:cNvPr>
          <p:cNvCxnSpPr>
            <a:cxnSpLocks/>
          </p:cNvCxnSpPr>
          <p:nvPr/>
        </p:nvCxnSpPr>
        <p:spPr>
          <a:xfrm flipV="1">
            <a:off x="9865383" y="1535619"/>
            <a:ext cx="600411" cy="15128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1FF5430-FD67-E645-82EC-577E6EC7DC45}"/>
              </a:ext>
            </a:extLst>
          </p:cNvPr>
          <p:cNvSpPr txBox="1"/>
          <p:nvPr/>
        </p:nvSpPr>
        <p:spPr>
          <a:xfrm>
            <a:off x="10230086" y="1811893"/>
            <a:ext cx="1469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 Word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CA5C11E-C186-6848-9046-6DF3A7D1F171}"/>
              </a:ext>
            </a:extLst>
          </p:cNvPr>
          <p:cNvSpPr/>
          <p:nvPr/>
        </p:nvSpPr>
        <p:spPr>
          <a:xfrm>
            <a:off x="10759298" y="1220600"/>
            <a:ext cx="153909" cy="497940"/>
          </a:xfrm>
          <a:prstGeom prst="rect">
            <a:avLst/>
          </a:prstGeom>
          <a:solidFill>
            <a:srgbClr val="CDE6FF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FF7D80-50F2-4004-98B1-4EE6D50815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361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36"/>
    </mc:Choice>
    <mc:Fallback xmlns="">
      <p:transition spd="slow" advTm="107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2" grpId="0"/>
      <p:bldP spid="28" grpId="0"/>
      <p:bldP spid="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57388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Hybrid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66" y="1969241"/>
            <a:ext cx="9500617" cy="43944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914400" lvl="2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2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457200" lvl="1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37DF0-1627-0C43-9AB6-5C41FC0C07B0}"/>
              </a:ext>
            </a:extLst>
          </p:cNvPr>
          <p:cNvSpPr txBox="1"/>
          <p:nvPr/>
        </p:nvSpPr>
        <p:spPr>
          <a:xfrm>
            <a:off x="10465794" y="206482"/>
            <a:ext cx="1364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[Reddy et al. ‘18]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66066B-D7BA-5F40-AECB-5E373C4B30AD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428D482-F633-5647-AB6D-48408C318D28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393E730-0E43-894D-8D82-376BDC8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0E2917-7ED0-E149-9349-821966965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06" y="1695062"/>
            <a:ext cx="4651429" cy="9787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DF945E-5F7D-794E-AC6F-A90068A34C4F}"/>
              </a:ext>
            </a:extLst>
          </p:cNvPr>
          <p:cNvSpPr/>
          <p:nvPr/>
        </p:nvSpPr>
        <p:spPr>
          <a:xfrm>
            <a:off x="8449853" y="1756748"/>
            <a:ext cx="1852097" cy="688489"/>
          </a:xfrm>
          <a:prstGeom prst="roundRect">
            <a:avLst/>
          </a:prstGeom>
          <a:solidFill>
            <a:srgbClr val="DEE7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Abstractive Answering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30B65AF-AAB3-E846-A4F1-4397056577E4}"/>
              </a:ext>
            </a:extLst>
          </p:cNvPr>
          <p:cNvCxnSpPr>
            <a:cxnSpLocks/>
          </p:cNvCxnSpPr>
          <p:nvPr/>
        </p:nvCxnSpPr>
        <p:spPr>
          <a:xfrm>
            <a:off x="5708351" y="2108678"/>
            <a:ext cx="2569436" cy="0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20F0D6-24B7-E445-BD0F-6F1238F0272F}"/>
              </a:ext>
            </a:extLst>
          </p:cNvPr>
          <p:cNvSpPr/>
          <p:nvPr/>
        </p:nvSpPr>
        <p:spPr>
          <a:xfrm>
            <a:off x="6128620" y="1453184"/>
            <a:ext cx="1490133" cy="503192"/>
          </a:xfrm>
          <a:prstGeom prst="roundRect">
            <a:avLst/>
          </a:prstGeom>
          <a:solidFill>
            <a:srgbClr val="FEF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Extractive answer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679DA-4482-8B4A-919C-43A9CFA6A4E9}"/>
              </a:ext>
            </a:extLst>
          </p:cNvPr>
          <p:cNvSpPr txBox="1"/>
          <p:nvPr/>
        </p:nvSpPr>
        <p:spPr>
          <a:xfrm>
            <a:off x="8955551" y="2683535"/>
            <a:ext cx="108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DE" dirty="0"/>
              <a:t>eq2seq</a:t>
            </a:r>
          </a:p>
          <a:p>
            <a:r>
              <a:rPr lang="en-DE" dirty="0"/>
              <a:t>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E2BC5-0E8C-9B40-9E9F-EFBA9688E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731" y="2808382"/>
            <a:ext cx="4448187" cy="32413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CCF9525-5075-4244-A8DD-DBAD0414875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46680" y="3140640"/>
              <a:ext cx="3088800" cy="266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CCF9525-5075-4244-A8DD-DBAD041487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7320" y="3131280"/>
                <a:ext cx="3107520" cy="28548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C12BE6C-D176-4F85-9AAE-C8DD77140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42"/>
    </mc:Choice>
    <mc:Fallback xmlns="">
      <p:transition spd="slow" advTm="73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57388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cap="none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Leaderboard</a:t>
            </a:r>
            <a:r>
              <a:rPr lang="en-GB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</a:t>
            </a:r>
            <a:r>
              <a:rPr lang="en-GB" sz="4000" cap="none" dirty="0" err="1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Sneakpeak</a:t>
            </a:r>
            <a:endParaRPr lang="en-GB" sz="4000" cap="none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66" y="1969241"/>
            <a:ext cx="9500617" cy="43944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914400" lvl="2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2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457200" lvl="1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37DF0-1627-0C43-9AB6-5C41FC0C07B0}"/>
              </a:ext>
            </a:extLst>
          </p:cNvPr>
          <p:cNvSpPr txBox="1"/>
          <p:nvPr/>
        </p:nvSpPr>
        <p:spPr>
          <a:xfrm>
            <a:off x="10465794" y="206482"/>
            <a:ext cx="1364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[Reddy et al. ‘18]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66066B-D7BA-5F40-AECB-5E373C4B30AD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428D482-F633-5647-AB6D-48408C318D28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393E730-0E43-894D-8D82-376BDC8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BC247-D244-404A-BCE4-792829F592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30"/>
          <a:stretch/>
        </p:blipFill>
        <p:spPr>
          <a:xfrm>
            <a:off x="1760344" y="1172375"/>
            <a:ext cx="4703371" cy="4889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9AA4D-44BF-AF4E-BC32-303A02B2D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692" y="3219929"/>
            <a:ext cx="5435195" cy="79472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9A416C6-7989-4A87-AC26-6956C2522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3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13"/>
    </mc:Choice>
    <mc:Fallback xmlns="">
      <p:transition spd="slow" advTm="59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2" y="57388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Other Conversational Datasets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037DF0-1627-0C43-9AB6-5C41FC0C07B0}"/>
              </a:ext>
            </a:extLst>
          </p:cNvPr>
          <p:cNvSpPr txBox="1"/>
          <p:nvPr/>
        </p:nvSpPr>
        <p:spPr>
          <a:xfrm>
            <a:off x="10465794" y="206482"/>
            <a:ext cx="1364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[Reddy et al. ‘18]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66066B-D7BA-5F40-AECB-5E373C4B30AD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428D482-F633-5647-AB6D-48408C318D28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C393E730-0E43-894D-8D82-376BDC8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9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C2FC6E-5725-944F-ADBE-DDD1DFD00E06}"/>
              </a:ext>
            </a:extLst>
          </p:cNvPr>
          <p:cNvSpPr/>
          <p:nvPr/>
        </p:nvSpPr>
        <p:spPr>
          <a:xfrm>
            <a:off x="262592" y="1329428"/>
            <a:ext cx="3668496" cy="2275162"/>
          </a:xfrm>
          <a:prstGeom prst="rect">
            <a:avLst/>
          </a:prstGeom>
          <a:solidFill>
            <a:srgbClr val="FEF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>
              <a:solidFill>
                <a:srgbClr val="C00000"/>
              </a:solidFill>
              <a:latin typeface="Proxima Nova" panose="02000506030000020004" pitchFamily="2" charset="0"/>
            </a:endParaRPr>
          </a:p>
          <a:p>
            <a:r>
              <a:rPr lang="en-DE" dirty="0">
                <a:solidFill>
                  <a:srgbClr val="C00000"/>
                </a:solidFill>
                <a:latin typeface="Proxima Nova" panose="02000506030000020004" pitchFamily="2" charset="0"/>
              </a:rPr>
              <a:t>QuAC [Choi ’19]</a:t>
            </a:r>
          </a:p>
          <a:p>
            <a:endParaRPr 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roxima Nova" panose="02000506030000020004" pitchFamily="2" charset="0"/>
              </a:rPr>
              <a:t>Simulating info. seeking dialog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roxima Nova" panose="02000506030000020004" pitchFamily="2" charset="0"/>
              </a:rPr>
              <a:t>About a Wikipedia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roxima Nova" panose="02000506030000020004" pitchFamily="2" charset="0"/>
              </a:rPr>
              <a:t>11k Dialogs, 98K QA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roxima Nova" panose="02000506030000020004" pitchFamily="2" charset="0"/>
              </a:rPr>
              <a:t>Simple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rgbClr val="C00000"/>
              </a:solidFill>
              <a:latin typeface="Proxima Nova" panose="02000506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319FA-0BEE-C243-BEA7-264590148C7C}"/>
              </a:ext>
            </a:extLst>
          </p:cNvPr>
          <p:cNvSpPr txBox="1"/>
          <p:nvPr/>
        </p:nvSpPr>
        <p:spPr>
          <a:xfrm>
            <a:off x="1082977" y="34927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>
              <a:latin typeface="Proxima Nova" panose="0200050603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A9B2D0-F93C-E743-A2EC-F7CF63DC59F7}"/>
              </a:ext>
            </a:extLst>
          </p:cNvPr>
          <p:cNvSpPr/>
          <p:nvPr/>
        </p:nvSpPr>
        <p:spPr>
          <a:xfrm>
            <a:off x="284087" y="3672353"/>
            <a:ext cx="3668496" cy="2275162"/>
          </a:xfrm>
          <a:prstGeom prst="rect">
            <a:avLst/>
          </a:prstGeom>
          <a:solidFill>
            <a:srgbClr val="FEF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>
              <a:solidFill>
                <a:srgbClr val="C00000"/>
              </a:solidFill>
              <a:latin typeface="Proxima Nova" panose="02000506030000020004" pitchFamily="2" charset="0"/>
            </a:endParaRPr>
          </a:p>
          <a:p>
            <a:r>
              <a:rPr lang="en-DE" dirty="0">
                <a:solidFill>
                  <a:srgbClr val="C00000"/>
                </a:solidFill>
                <a:latin typeface="Proxima Nova" panose="02000506030000020004" pitchFamily="2" charset="0"/>
              </a:rPr>
              <a:t>QuLAC [</a:t>
            </a:r>
            <a:r>
              <a:rPr lang="en-GB" dirty="0" err="1">
                <a:solidFill>
                  <a:srgbClr val="C00000"/>
                </a:solidFill>
                <a:latin typeface="Proxima Nova" panose="02000506030000020004" pitchFamily="2" charset="0"/>
              </a:rPr>
              <a:t>Aliannejadi</a:t>
            </a:r>
            <a:r>
              <a:rPr lang="en-GB" dirty="0">
                <a:solidFill>
                  <a:srgbClr val="C00000"/>
                </a:solidFill>
                <a:latin typeface="Proxima Nova" panose="02000506030000020004" pitchFamily="2" charset="0"/>
              </a:rPr>
              <a:t> ‘19</a:t>
            </a:r>
            <a:r>
              <a:rPr lang="en-DE" dirty="0">
                <a:solidFill>
                  <a:srgbClr val="C00000"/>
                </a:solidFill>
                <a:latin typeface="Proxima Nova" panose="02000506030000020004" pitchFamily="2" charset="0"/>
              </a:rPr>
              <a:t>]</a:t>
            </a:r>
            <a:endParaRPr 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roxima Nova" panose="02000506030000020004" pitchFamily="2" charset="0"/>
              </a:rPr>
              <a:t>Clarifying questions in info. Seeking conversations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roxima Nova" panose="02000506030000020004" pitchFamily="2" charset="0"/>
              </a:rPr>
              <a:t>Open domain, IR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roxima Nova" panose="02000506030000020004" pitchFamily="2" charset="0"/>
              </a:rPr>
              <a:t>198 topics [TREC Web Track]</a:t>
            </a:r>
          </a:p>
          <a:p>
            <a:endParaRPr lang="en-DE" dirty="0">
              <a:solidFill>
                <a:srgbClr val="C00000"/>
              </a:solidFill>
              <a:latin typeface="Proxima Nova" panose="0200050603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2BE077-4D4C-1340-97DB-A627744C2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184" y="1556675"/>
            <a:ext cx="2959415" cy="409583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337EF4A-BA34-0D46-ACEA-C12FDB59FC33}"/>
              </a:ext>
            </a:extLst>
          </p:cNvPr>
          <p:cNvSpPr/>
          <p:nvPr/>
        </p:nvSpPr>
        <p:spPr>
          <a:xfrm>
            <a:off x="3714408" y="5709326"/>
            <a:ext cx="823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None/>
            </a:pPr>
            <a:r>
              <a:rPr lang="en-GB" dirty="0"/>
              <a:t>Others:  </a:t>
            </a:r>
            <a:r>
              <a:rPr lang="en-GB" sz="1200" dirty="0">
                <a:solidFill>
                  <a:srgbClr val="C00000"/>
                </a:solidFill>
                <a:latin typeface="Proxima Nova" panose="02000506030000020004" pitchFamily="2" charset="0"/>
              </a:rPr>
              <a:t>CSQA (</a:t>
            </a:r>
            <a:r>
              <a:rPr lang="en-GB" sz="1200" dirty="0" err="1">
                <a:solidFill>
                  <a:srgbClr val="C00000"/>
                </a:solidFill>
                <a:latin typeface="Proxima Nova" panose="02000506030000020004" pitchFamily="2" charset="0"/>
              </a:rPr>
              <a:t>Saha</a:t>
            </a:r>
            <a:r>
              <a:rPr lang="en-GB" sz="1200" dirty="0">
                <a:solidFill>
                  <a:srgbClr val="C00000"/>
                </a:solidFill>
                <a:latin typeface="Proxima Nova" panose="02000506030000020004" pitchFamily="2" charset="0"/>
              </a:rPr>
              <a:t> et al., 2018) CQA (Talmor and </a:t>
            </a:r>
            <a:r>
              <a:rPr lang="en-GB" sz="1200" dirty="0" err="1">
                <a:solidFill>
                  <a:srgbClr val="C00000"/>
                </a:solidFill>
                <a:latin typeface="Proxima Nova" panose="02000506030000020004" pitchFamily="2" charset="0"/>
              </a:rPr>
              <a:t>Berant</a:t>
            </a:r>
            <a:r>
              <a:rPr lang="en-GB" sz="1200" dirty="0">
                <a:solidFill>
                  <a:srgbClr val="C00000"/>
                </a:solidFill>
                <a:latin typeface="Proxima Nova" panose="02000506030000020004" pitchFamily="2" charset="0"/>
              </a:rPr>
              <a:t>, 2018) SQA (</a:t>
            </a:r>
            <a:r>
              <a:rPr lang="en-GB" sz="1200" dirty="0" err="1">
                <a:solidFill>
                  <a:srgbClr val="C00000"/>
                </a:solidFill>
                <a:latin typeface="Proxima Nova" panose="02000506030000020004" pitchFamily="2" charset="0"/>
              </a:rPr>
              <a:t>Iyyer</a:t>
            </a:r>
            <a:r>
              <a:rPr lang="en-GB" sz="1200" dirty="0">
                <a:solidFill>
                  <a:srgbClr val="C00000"/>
                </a:solidFill>
                <a:latin typeface="Proxima Nova" panose="02000506030000020004" pitchFamily="2" charset="0"/>
              </a:rPr>
              <a:t> et al., 2017)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9C5E620-F84C-4E42-BAA8-62A0B8E84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095" y="1652005"/>
            <a:ext cx="2971800" cy="40005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AA9738-E240-4CCD-96E1-CE75BD55F8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771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70"/>
    </mc:Choice>
    <mc:Fallback xmlns="">
      <p:transition spd="slow" advTm="79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4.3|9.9|15.2|0.9|1.9|2|15.4|0.3|0.4|0.3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7|3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2|17.5|14.4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1120</Words>
  <Application>Microsoft Macintosh PowerPoint</Application>
  <PresentationFormat>Widescreen</PresentationFormat>
  <Paragraphs>246</Paragraphs>
  <Slides>15</Slides>
  <Notes>13</Notes>
  <HiddenSlides>0</HiddenSlides>
  <MMClips>15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Calibri</vt:lpstr>
      <vt:lpstr>Calibri Light</vt:lpstr>
      <vt:lpstr>CMR6</vt:lpstr>
      <vt:lpstr>CMU Sans Serif Medium</vt:lpstr>
      <vt:lpstr>NimbusRomNo9L</vt:lpstr>
      <vt:lpstr>Proxima Nova</vt:lpstr>
      <vt:lpstr>Proxima Nova Rg</vt:lpstr>
      <vt:lpstr>Rockwell</vt:lpstr>
      <vt:lpstr>Rockwell Condensed</vt:lpstr>
      <vt:lpstr>Wingdings</vt:lpstr>
      <vt:lpstr>Office Theme</vt:lpstr>
      <vt:lpstr>Wood Type</vt:lpstr>
      <vt:lpstr>Conversational QA</vt:lpstr>
      <vt:lpstr>Conversational Question Answering</vt:lpstr>
      <vt:lpstr>Conversational Question Answering (CoQA)</vt:lpstr>
      <vt:lpstr>CoQA Dataset</vt:lpstr>
      <vt:lpstr>Seq2Seq Abstractive Response Generation</vt:lpstr>
      <vt:lpstr>PGNet</vt:lpstr>
      <vt:lpstr>Hybrid Model</vt:lpstr>
      <vt:lpstr>Leaderboard Sneakpeak</vt:lpstr>
      <vt:lpstr>Other Conversational Datasets</vt:lpstr>
      <vt:lpstr>Some papers this SIGIR…</vt:lpstr>
      <vt:lpstr>Lessons learnt</vt:lpstr>
      <vt:lpstr>How to get started</vt:lpstr>
      <vt:lpstr>Open problems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Conversational QA</dc:title>
  <dc:creator>Avishek Anand</dc:creator>
  <cp:lastModifiedBy>Avishek Anand</cp:lastModifiedBy>
  <cp:revision>1</cp:revision>
  <dcterms:created xsi:type="dcterms:W3CDTF">2020-09-13T08:18:47Z</dcterms:created>
  <dcterms:modified xsi:type="dcterms:W3CDTF">2020-09-13T08:19:30Z</dcterms:modified>
</cp:coreProperties>
</file>